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10.xml"/>
  <Override ContentType="application/vnd.openxmlformats-officedocument.presentationml.comments+xml" PartName="/ppt/comments/comment17.xml"/>
  <Override ContentType="application/vnd.openxmlformats-officedocument.presentationml.comments+xml" PartName="/ppt/comments/comment23.xml"/>
  <Override ContentType="application/vnd.openxmlformats-officedocument.presentationml.comments+xml" PartName="/ppt/comments/comment8.xml"/>
  <Override ContentType="application/vnd.openxmlformats-officedocument.presentationml.comments+xml" PartName="/ppt/comments/comment21.xml"/>
  <Override ContentType="application/vnd.openxmlformats-officedocument.presentationml.comments+xml" PartName="/ppt/comments/comment6.xml"/>
  <Override ContentType="application/vnd.openxmlformats-officedocument.presentationml.comments+xml" PartName="/ppt/comments/comment19.xml"/>
  <Override ContentType="application/vnd.openxmlformats-officedocument.presentationml.comments+xml" PartName="/ppt/comments/comment20.xml"/>
  <Override ContentType="application/vnd.openxmlformats-officedocument.presentationml.comments+xml" PartName="/ppt/comments/comment3.xml"/>
  <Override ContentType="application/vnd.openxmlformats-officedocument.presentationml.comments+xml" PartName="/ppt/comments/comment15.xml"/>
  <Override ContentType="application/vnd.openxmlformats-officedocument.presentationml.comments+xml" PartName="/ppt/comments/comment13.xml"/>
  <Override ContentType="application/vnd.openxmlformats-officedocument.presentationml.comments+xml" PartName="/ppt/comments/comment16.xml"/>
  <Override ContentType="application/vnd.openxmlformats-officedocument.presentationml.comments+xml" PartName="/ppt/comments/comment1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2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9.xml"/>
  <Override ContentType="application/vnd.openxmlformats-officedocument.presentationml.comments+xml" PartName="/ppt/comments/comment18.xml"/>
  <Override ContentType="application/vnd.openxmlformats-officedocument.presentationml.comments+xml" PartName="/ppt/comments/comment12.xml"/>
  <Override ContentType="application/vnd.openxmlformats-officedocument.presentationml.comments+xml" PartName="/ppt/comments/comment1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y="10287000" cx="18288000"/>
  <p:notesSz cx="6858000" cy="9144000"/>
  <p:embeddedFontLst>
    <p:embeddedFont>
      <p:font typeface="Playfair Display"/>
      <p:regular r:id="rId33"/>
      <p:bold r:id="rId34"/>
      <p:italic r:id="rId35"/>
      <p:boldItalic r:id="rId36"/>
    </p:embeddedFont>
    <p:embeddedFont>
      <p:font typeface="Inter"/>
      <p:regular r:id="rId37"/>
      <p:bold r:id="rId38"/>
      <p:italic r:id="rId39"/>
      <p:boldItalic r:id="rId40"/>
    </p:embeddedFont>
    <p:embeddedFont>
      <p:font typeface="Bebas Neue"/>
      <p:regular r:id="rId41"/>
    </p:embeddedFont>
    <p:embeddedFont>
      <p:font typeface="Oswald"/>
      <p:regular r:id="rId42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8" name="Sherman Liang"/>
  <p:cmAuthor clrIdx="1" id="1" initials="" lastIdx="15" name="Karla S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1D3BCC1-3839-4182-8236-6A3CDA1ED8EF}">
  <a:tblStyle styleId="{D1D3BCC1-3839-4182-8236-6A3CDA1ED8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-boldItalic.fntdata"/><Relationship Id="rId20" Type="http://schemas.openxmlformats.org/officeDocument/2006/relationships/slide" Target="slides/slide13.xml"/><Relationship Id="rId42" Type="http://schemas.openxmlformats.org/officeDocument/2006/relationships/font" Target="fonts/Oswald-regular.fntdata"/><Relationship Id="rId41" Type="http://schemas.openxmlformats.org/officeDocument/2006/relationships/font" Target="fonts/BebasNeue-regular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43" Type="http://schemas.openxmlformats.org/officeDocument/2006/relationships/font" Target="fonts/Oswald-bold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font" Target="fonts/PlayfairDisplay-regular.fntdata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font" Target="fonts/PlayfairDisplay-italic.fntdata"/><Relationship Id="rId12" Type="http://schemas.openxmlformats.org/officeDocument/2006/relationships/slide" Target="slides/slide5.xml"/><Relationship Id="rId34" Type="http://schemas.openxmlformats.org/officeDocument/2006/relationships/font" Target="fonts/PlayfairDisplay-bold.fntdata"/><Relationship Id="rId15" Type="http://schemas.openxmlformats.org/officeDocument/2006/relationships/slide" Target="slides/slide8.xml"/><Relationship Id="rId37" Type="http://schemas.openxmlformats.org/officeDocument/2006/relationships/font" Target="fonts/Inter-regular.fntdata"/><Relationship Id="rId14" Type="http://schemas.openxmlformats.org/officeDocument/2006/relationships/slide" Target="slides/slide7.xml"/><Relationship Id="rId36" Type="http://schemas.openxmlformats.org/officeDocument/2006/relationships/font" Target="fonts/PlayfairDisplay-boldItalic.fntdata"/><Relationship Id="rId17" Type="http://schemas.openxmlformats.org/officeDocument/2006/relationships/slide" Target="slides/slide10.xml"/><Relationship Id="rId39" Type="http://schemas.openxmlformats.org/officeDocument/2006/relationships/font" Target="fonts/Inter-italic.fntdata"/><Relationship Id="rId16" Type="http://schemas.openxmlformats.org/officeDocument/2006/relationships/slide" Target="slides/slide9.xml"/><Relationship Id="rId38" Type="http://schemas.openxmlformats.org/officeDocument/2006/relationships/font" Target="fonts/Inter-bold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12-01T00:47:05.988">
    <p:pos x="6000" y="0"/>
    <p:text>Sherman</p:text>
  </p:cm>
</p:cmLst>
</file>

<file path=ppt/comments/comment1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9" dt="2025-11-30T21:58:00.087">
    <p:pos x="93" y="236"/>
    <p:text>Karla</p:text>
  </p:cm>
</p:cmLst>
</file>

<file path=ppt/comments/comment1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0" dt="2025-11-30T21:58:24.135">
    <p:pos x="54" y="189"/>
    <p:text>Karla</p:text>
  </p:cm>
</p:cmLst>
</file>

<file path=ppt/comments/comment1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1" dt="2025-11-30T21:58:32.740">
    <p:pos x="96" y="231"/>
    <p:text>Karla</p:text>
  </p:cm>
</p:cmLst>
</file>

<file path=ppt/comments/comment1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2" dt="2025-12-01T00:19:54.006">
    <p:pos x="2185" y="70"/>
    <p:text>Karla</p:text>
  </p:cm>
</p:cmLst>
</file>

<file path=ppt/comments/comment1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3" dt="2025-12-01T00:58:08.526">
    <p:pos x="1931" y="153"/>
    <p:text>Jasmine</p:text>
  </p:cm>
</p:cmLst>
</file>

<file path=ppt/comments/comment1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4" dt="2025-12-01T00:58:14.583">
    <p:pos x="1931" y="83"/>
    <p:text>Jasmine</p:text>
  </p:cm>
</p:cmLst>
</file>

<file path=ppt/comments/comment1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5-12-01T00:47:29.640">
    <p:pos x="6000" y="0"/>
    <p:text>Sherman</p:text>
  </p:cm>
</p:cmLst>
</file>

<file path=ppt/comments/comment1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5-12-01T00:47:37.719">
    <p:pos x="6000" y="0"/>
    <p:text>Sherman</p:text>
  </p:cm>
</p:cmLst>
</file>

<file path=ppt/comments/comment1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5-12-01T00:47:44.528">
    <p:pos x="6000" y="0"/>
    <p:text>Sherman</p:text>
  </p:cm>
</p:cmLst>
</file>

<file path=ppt/comments/comment1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5-12-01T00:47:49.640">
    <p:pos x="6000" y="0"/>
    <p:text>Sherman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" dt="2025-12-01T00:57:03.655">
    <p:pos x="3475" y="0"/>
    <p:text>Jasmine</p:text>
  </p:cm>
</p:cmLst>
</file>

<file path=ppt/comments/comment2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6" dt="2025-12-01T00:47:54.769">
    <p:pos x="6000" y="0"/>
    <p:text>Sherman</p:text>
  </p:cm>
</p:cmLst>
</file>

<file path=ppt/comments/comment2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25-12-01T00:47:59.707">
    <p:pos x="6000" y="0"/>
    <p:text>Sherman</p:text>
  </p:cm>
</p:cmLst>
</file>

<file path=ppt/comments/comment2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5" dt="2025-11-30T22:02:49.316">
    <p:pos x="546" y="2676"/>
    <p:text>Karla</p:text>
  </p:cm>
</p:cmLst>
</file>

<file path=ppt/comments/comment2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8" dt="2025-12-01T00:55:56.122">
    <p:pos x="6000" y="0"/>
    <p:text>Sherman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2" dt="2025-12-01T00:16:06.454">
    <p:pos x="2694" y="46"/>
    <p:text>Karla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3" dt="2025-12-01T00:59:01.647">
    <p:pos x="2694" y="46"/>
    <p:text>Karla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4" dt="2025-12-01T01:12:08.453">
    <p:pos x="2694" y="46"/>
    <p:text>Isabella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5" dt="2025-11-30T22:06:53.838">
    <p:pos x="2694" y="46"/>
    <p:text>Isabella</p:tex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6" dt="2025-11-30T22:07:05.961">
    <p:pos x="1923" y="-50"/>
    <p:text>Isabella</p:tex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7" dt="2025-11-30T22:07:18.818">
    <p:pos x="1923" y="-50"/>
    <p:text>Isabella</p:text>
  </p:cm>
</p:cmLst>
</file>

<file path=ppt/comments/comment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8" dt="2025-11-30T22:07:48.061">
    <p:pos x="1861" y="55"/>
    <p:text>Isabella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a23d381c6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3a23d381c62_0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a8e1d2911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3a8e1d29110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aa47717ed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3aa47717ed0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aa47717e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3aa47717ed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abae3ff28f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abae3ff28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a1eb2ca1e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3a1eb2ca1eb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a1eb2ca1e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3a1eb2ca1eb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the Waze presentation &amp; these pictures as examples on how to make the Architecture Chart.</a:t>
            </a:r>
            <a:endParaRPr/>
          </a:p>
        </p:txBody>
      </p:sp>
      <p:sp>
        <p:nvSpPr>
          <p:cNvPr id="97" name="Google Shape;9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a23d381c6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3a23d381c62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/>
          <p:nvPr/>
        </p:nvSpPr>
        <p:spPr>
          <a:xfrm>
            <a:off x="-10800" y="8057750"/>
            <a:ext cx="18288000" cy="22293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3"/>
          <p:cNvSpPr txBox="1"/>
          <p:nvPr>
            <p:ph type="ctrTitle"/>
          </p:nvPr>
        </p:nvSpPr>
        <p:spPr>
          <a:xfrm>
            <a:off x="685800" y="2130425"/>
            <a:ext cx="12857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1987675" y="369772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1394275" y="11501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1523975" y="27674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" name="Google Shape;18;p4"/>
          <p:cNvSpPr/>
          <p:nvPr>
            <p:ph idx="2" type="pic"/>
          </p:nvPr>
        </p:nvSpPr>
        <p:spPr>
          <a:xfrm>
            <a:off x="11519913" y="2767475"/>
            <a:ext cx="5486400" cy="4114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9489875" y="0"/>
            <a:ext cx="8798100" cy="10287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 txBox="1"/>
          <p:nvPr>
            <p:ph type="title"/>
          </p:nvPr>
        </p:nvSpPr>
        <p:spPr>
          <a:xfrm>
            <a:off x="914388" y="1310275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alibri"/>
              <a:buNone/>
              <a:defRPr sz="5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914388" y="4856038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2400"/>
              <a:buNone/>
              <a:defRPr sz="24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2400"/>
              <a:buNone/>
              <a:defRPr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651750" y="1133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" type="body"/>
          </p:nvPr>
        </p:nvSpPr>
        <p:spPr>
          <a:xfrm>
            <a:off x="1478600" y="328695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810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810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indent="-3810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indent="-3810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indent="-3810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indent="-3810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indent="-3810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/>
        </p:txBody>
      </p:sp>
      <p:sp>
        <p:nvSpPr>
          <p:cNvPr id="27" name="Google Shape;27;p6"/>
          <p:cNvSpPr txBox="1"/>
          <p:nvPr>
            <p:ph idx="2" type="body"/>
          </p:nvPr>
        </p:nvSpPr>
        <p:spPr>
          <a:xfrm>
            <a:off x="6626175" y="322147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810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810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indent="-3810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indent="-3810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indent="-3810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indent="-3810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indent="-3810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716600" y="8907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alibri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1770425" y="6950188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2" type="body"/>
          </p:nvPr>
        </p:nvSpPr>
        <p:spPr>
          <a:xfrm>
            <a:off x="5958250" y="6950188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-205350" y="0"/>
            <a:ext cx="18531300" cy="102870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 txBox="1"/>
          <p:nvPr>
            <p:ph type="title"/>
          </p:nvPr>
        </p:nvSpPr>
        <p:spPr>
          <a:xfrm>
            <a:off x="1040850" y="95556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803304" y="1282425"/>
            <a:ext cx="73572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alibri"/>
              <a:buNone/>
              <a:defRPr b="1"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9"/>
          <p:cNvSpPr/>
          <p:nvPr>
            <p:ph idx="2" type="pic"/>
          </p:nvPr>
        </p:nvSpPr>
        <p:spPr>
          <a:xfrm>
            <a:off x="10239138" y="1374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9"/>
          <p:cNvSpPr txBox="1"/>
          <p:nvPr>
            <p:ph idx="1" type="body"/>
          </p:nvPr>
        </p:nvSpPr>
        <p:spPr>
          <a:xfrm>
            <a:off x="1738688" y="31948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284050" y="1344675"/>
            <a:ext cx="10881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Bebas Neue"/>
              <a:buNone/>
              <a:defRPr i="0" sz="80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705575" y="28804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Char char="•"/>
              <a:defRPr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Char char="–"/>
              <a:defRPr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•"/>
              <a:defRPr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–"/>
              <a:defRPr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»"/>
              <a:defRPr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11.png"/><Relationship Id="rId9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10.png"/><Relationship Id="rId8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10.xml"/><Relationship Id="rId4" Type="http://schemas.openxmlformats.org/officeDocument/2006/relationships/image" Target="../media/image14.png"/><Relationship Id="rId5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11.xml"/><Relationship Id="rId4" Type="http://schemas.openxmlformats.org/officeDocument/2006/relationships/image" Target="../media/image19.png"/><Relationship Id="rId5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12.xml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13.xml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29.png"/><Relationship Id="rId5" Type="http://schemas.openxmlformats.org/officeDocument/2006/relationships/image" Target="../media/image22.png"/><Relationship Id="rId6" Type="http://schemas.openxmlformats.org/officeDocument/2006/relationships/image" Target="../media/image16.png"/><Relationship Id="rId7" Type="http://schemas.openxmlformats.org/officeDocument/2006/relationships/hyperlink" Target="http://drive.google.com/file/d/1LARawjvOG61kKPmUCwclyQrbcNGpkPLC/view" TargetMode="External"/><Relationship Id="rId8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comments" Target="../comments/comment14.xml"/><Relationship Id="rId4" Type="http://schemas.openxmlformats.org/officeDocument/2006/relationships/image" Target="../media/image29.png"/><Relationship Id="rId5" Type="http://schemas.openxmlformats.org/officeDocument/2006/relationships/image" Target="../media/image22.png"/><Relationship Id="rId6" Type="http://schemas.openxmlformats.org/officeDocument/2006/relationships/image" Target="../media/image31.png"/><Relationship Id="rId7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29.png"/><Relationship Id="rId9" Type="http://schemas.openxmlformats.org/officeDocument/2006/relationships/image" Target="../media/image2.png"/><Relationship Id="rId5" Type="http://schemas.openxmlformats.org/officeDocument/2006/relationships/image" Target="../media/image22.png"/><Relationship Id="rId6" Type="http://schemas.openxmlformats.org/officeDocument/2006/relationships/image" Target="../media/image16.png"/><Relationship Id="rId7" Type="http://schemas.openxmlformats.org/officeDocument/2006/relationships/hyperlink" Target="http://drive.google.com/file/d/1pmbDFWsaxc-xALSueh7zrEQzoE3dBhBm/view" TargetMode="External"/><Relationship Id="rId8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15.xml"/><Relationship Id="rId4" Type="http://schemas.openxmlformats.org/officeDocument/2006/relationships/image" Target="../media/image15.png"/><Relationship Id="rId5" Type="http://schemas.openxmlformats.org/officeDocument/2006/relationships/image" Target="../media/image22.png"/><Relationship Id="rId6" Type="http://schemas.openxmlformats.org/officeDocument/2006/relationships/image" Target="../media/image35.png"/><Relationship Id="rId7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comments" Target="../comments/comment16.xml"/><Relationship Id="rId4" Type="http://schemas.openxmlformats.org/officeDocument/2006/relationships/image" Target="../media/image11.png"/><Relationship Id="rId5" Type="http://schemas.openxmlformats.org/officeDocument/2006/relationships/image" Target="../media/image29.png"/><Relationship Id="rId6" Type="http://schemas.openxmlformats.org/officeDocument/2006/relationships/image" Target="../media/image32.png"/><Relationship Id="rId7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comments" Target="../comments/comment17.xml"/><Relationship Id="rId4" Type="http://schemas.openxmlformats.org/officeDocument/2006/relationships/image" Target="../media/image36.png"/><Relationship Id="rId5" Type="http://schemas.openxmlformats.org/officeDocument/2006/relationships/image" Target="../media/image22.png"/><Relationship Id="rId6" Type="http://schemas.openxmlformats.org/officeDocument/2006/relationships/image" Target="../media/image2.png"/><Relationship Id="rId7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2.xml"/><Relationship Id="rId4" Type="http://schemas.openxmlformats.org/officeDocument/2006/relationships/hyperlink" Target="https://data.cityofchicago.org/Public-Safety/Crimes-2001-to-Present/ijzp-q8t2/about_data" TargetMode="External"/><Relationship Id="rId5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comments" Target="../comments/comment18.xml"/><Relationship Id="rId4" Type="http://schemas.openxmlformats.org/officeDocument/2006/relationships/image" Target="../media/image29.png"/><Relationship Id="rId5" Type="http://schemas.openxmlformats.org/officeDocument/2006/relationships/image" Target="../media/image22.png"/><Relationship Id="rId6" Type="http://schemas.openxmlformats.org/officeDocument/2006/relationships/image" Target="../media/image34.png"/><Relationship Id="rId7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19.xml"/><Relationship Id="rId4" Type="http://schemas.openxmlformats.org/officeDocument/2006/relationships/image" Target="../media/image15.png"/><Relationship Id="rId5" Type="http://schemas.openxmlformats.org/officeDocument/2006/relationships/image" Target="../media/image22.png"/><Relationship Id="rId6" Type="http://schemas.openxmlformats.org/officeDocument/2006/relationships/image" Target="../media/image33.png"/><Relationship Id="rId7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comments" Target="../comments/comment20.xml"/><Relationship Id="rId4" Type="http://schemas.openxmlformats.org/officeDocument/2006/relationships/image" Target="../media/image15.png"/><Relationship Id="rId5" Type="http://schemas.openxmlformats.org/officeDocument/2006/relationships/image" Target="../media/image22.png"/><Relationship Id="rId6" Type="http://schemas.openxmlformats.org/officeDocument/2006/relationships/image" Target="../media/image37.png"/><Relationship Id="rId7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comments" Target="../comments/comment21.xml"/><Relationship Id="rId4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comments" Target="../comments/comment22.xml"/><Relationship Id="rId4" Type="http://schemas.openxmlformats.org/officeDocument/2006/relationships/hyperlink" Target="https://github.com/ksalaz63/ChicagoCrime2001-2025" TargetMode="External"/><Relationship Id="rId5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comments" Target="../comments/comment23.xml"/><Relationship Id="rId4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3.xml"/><Relationship Id="rId4" Type="http://schemas.openxmlformats.org/officeDocument/2006/relationships/image" Target="../media/image2.png"/><Relationship Id="rId5" Type="http://schemas.openxmlformats.org/officeDocument/2006/relationships/hyperlink" Target="https://data.cityofchicago.org/Public-Safety/Crimes-2001-to-Present/ijzp-q8t2/about_data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4.xml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5.xml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17.png"/><Relationship Id="rId13" Type="http://schemas.openxmlformats.org/officeDocument/2006/relationships/image" Target="../media/image8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6.xml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14" Type="http://schemas.openxmlformats.org/officeDocument/2006/relationships/image" Target="../media/image18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1.png"/><Relationship Id="rId8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7.xml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8.xml"/><Relationship Id="rId4" Type="http://schemas.openxmlformats.org/officeDocument/2006/relationships/image" Target="../media/image2.png"/><Relationship Id="rId5" Type="http://schemas.openxmlformats.org/officeDocument/2006/relationships/hyperlink" Target="https://data.cityofchicago.org/Public-Safety/Crimes-2001-to-Present/ijzp-q8t2/about_data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9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0"/>
          <p:cNvPicPr preferRelativeResize="0"/>
          <p:nvPr/>
        </p:nvPicPr>
        <p:blipFill rotWithShape="1">
          <a:blip r:embed="rId4">
            <a:alphaModFix/>
          </a:blip>
          <a:srcRect b="3478" l="32470" r="11559" t="4069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0"/>
          <p:cNvSpPr/>
          <p:nvPr/>
        </p:nvSpPr>
        <p:spPr>
          <a:xfrm rot="-5400000">
            <a:off x="785278" y="-778072"/>
            <a:ext cx="10279794" cy="11850348"/>
          </a:xfrm>
          <a:custGeom>
            <a:rect b="b" l="l" r="r" t="t"/>
            <a:pathLst>
              <a:path extrusionOk="0" h="15800464" w="15173127">
                <a:moveTo>
                  <a:pt x="0" y="0"/>
                </a:moveTo>
                <a:lnTo>
                  <a:pt x="15173126" y="0"/>
                </a:lnTo>
                <a:lnTo>
                  <a:pt x="15173126" y="15800464"/>
                </a:lnTo>
                <a:lnTo>
                  <a:pt x="0" y="158004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7000"/>
            </a:blip>
            <a:stretch>
              <a:fillRect b="0" l="0" r="-413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0"/>
          <p:cNvSpPr txBox="1"/>
          <p:nvPr/>
        </p:nvSpPr>
        <p:spPr>
          <a:xfrm>
            <a:off x="1633201" y="3715050"/>
            <a:ext cx="10550100" cy="28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600">
                <a:solidFill>
                  <a:srgbClr val="F5F5F7"/>
                </a:solidFill>
                <a:latin typeface="Bebas Neue"/>
                <a:ea typeface="Bebas Neue"/>
                <a:cs typeface="Bebas Neue"/>
                <a:sym typeface="Bebas Neue"/>
              </a:rPr>
              <a:t>Chicago Crime Data Analysis</a:t>
            </a:r>
            <a:endParaRPr sz="11600"/>
          </a:p>
        </p:txBody>
      </p:sp>
      <p:sp>
        <p:nvSpPr>
          <p:cNvPr id="50" name="Google Shape;50;p10"/>
          <p:cNvSpPr txBox="1"/>
          <p:nvPr/>
        </p:nvSpPr>
        <p:spPr>
          <a:xfrm>
            <a:off x="1332125" y="6990100"/>
            <a:ext cx="10145700" cy="43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By:</a:t>
            </a:r>
            <a:r>
              <a:rPr b="1" lang="en-US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Isabella Jimenez, Jasmine Carvalho, Karla Salazar, Sherman Liang</a:t>
            </a:r>
            <a:endParaRPr b="1" sz="2800">
              <a:solidFill>
                <a:schemeClr val="dk1"/>
              </a:solidFill>
            </a:endParaRPr>
          </a:p>
        </p:txBody>
      </p:sp>
      <p:pic>
        <p:nvPicPr>
          <p:cNvPr id="51" name="Google Shape;51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000" y="3429000"/>
            <a:ext cx="1923350" cy="1923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" name="Google Shape;52;p10"/>
          <p:cNvGrpSpPr/>
          <p:nvPr/>
        </p:nvGrpSpPr>
        <p:grpSpPr>
          <a:xfrm>
            <a:off x="11850362" y="87386"/>
            <a:ext cx="6443468" cy="10112233"/>
            <a:chOff x="11850362" y="87387"/>
            <a:chExt cx="6443468" cy="10112233"/>
          </a:xfrm>
        </p:grpSpPr>
        <p:sp>
          <p:nvSpPr>
            <p:cNvPr id="53" name="Google Shape;53;p10"/>
            <p:cNvSpPr/>
            <p:nvPr/>
          </p:nvSpPr>
          <p:spPr>
            <a:xfrm>
              <a:off x="11850362" y="87386"/>
              <a:ext cx="4989361" cy="10112233"/>
            </a:xfrm>
            <a:custGeom>
              <a:rect b="b" l="l" r="r" t="t"/>
              <a:pathLst>
                <a:path extrusionOk="0" h="10112233" w="4989361">
                  <a:moveTo>
                    <a:pt x="0" y="0"/>
                  </a:moveTo>
                  <a:lnTo>
                    <a:pt x="4989361" y="0"/>
                  </a:lnTo>
                  <a:lnTo>
                    <a:pt x="4989361" y="10112233"/>
                  </a:lnTo>
                  <a:lnTo>
                    <a:pt x="0" y="1011223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4" name="Google Shape;54;p10"/>
            <p:cNvSpPr/>
            <p:nvPr/>
          </p:nvSpPr>
          <p:spPr>
            <a:xfrm>
              <a:off x="12079950" y="6571950"/>
              <a:ext cx="6213880" cy="3386530"/>
            </a:xfrm>
            <a:custGeom>
              <a:rect b="b" l="l" r="r" t="t"/>
              <a:pathLst>
                <a:path extrusionOk="0" h="4383858" w="5462752">
                  <a:moveTo>
                    <a:pt x="0" y="0"/>
                  </a:moveTo>
                  <a:lnTo>
                    <a:pt x="5462752" y="0"/>
                  </a:lnTo>
                  <a:lnTo>
                    <a:pt x="5462752" y="4383858"/>
                  </a:lnTo>
                  <a:lnTo>
                    <a:pt x="0" y="43838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55" name="Google Shape;55;p10"/>
          <p:cNvSpPr/>
          <p:nvPr/>
        </p:nvSpPr>
        <p:spPr>
          <a:xfrm>
            <a:off x="16839725" y="7592750"/>
            <a:ext cx="1448400" cy="2220600"/>
          </a:xfrm>
          <a:prstGeom prst="rect">
            <a:avLst/>
          </a:prstGeom>
          <a:solidFill>
            <a:srgbClr val="0C22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6" name="Google Shape;56;p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491572">
            <a:off x="12032557" y="1866487"/>
            <a:ext cx="7963761" cy="59798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0"/>
          <p:cNvSpPr txBox="1"/>
          <p:nvPr/>
        </p:nvSpPr>
        <p:spPr>
          <a:xfrm>
            <a:off x="317800" y="87375"/>
            <a:ext cx="2040600" cy="43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CIS 4560-02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0"/>
          <p:cNvSpPr txBox="1"/>
          <p:nvPr/>
        </p:nvSpPr>
        <p:spPr>
          <a:xfrm>
            <a:off x="511000" y="825200"/>
            <a:ext cx="1654200" cy="43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 5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7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"/>
          <p:cNvSpPr/>
          <p:nvPr/>
        </p:nvSpPr>
        <p:spPr>
          <a:xfrm>
            <a:off x="147875" y="110300"/>
            <a:ext cx="6483739" cy="2171400"/>
          </a:xfrm>
          <a:custGeom>
            <a:rect b="b" l="l" r="r" t="t"/>
            <a:pathLst>
              <a:path extrusionOk="0" h="200129" w="2263085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7" name="Google Shape;197;p19"/>
          <p:cNvPicPr preferRelativeResize="0"/>
          <p:nvPr/>
        </p:nvPicPr>
        <p:blipFill rotWithShape="1">
          <a:blip r:embed="rId4">
            <a:alphaModFix/>
          </a:blip>
          <a:srcRect b="0" l="0" r="9272" t="0"/>
          <a:stretch/>
        </p:blipFill>
        <p:spPr>
          <a:xfrm>
            <a:off x="6797425" y="287700"/>
            <a:ext cx="11490587" cy="967265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9"/>
          <p:cNvSpPr txBox="1"/>
          <p:nvPr/>
        </p:nvSpPr>
        <p:spPr>
          <a:xfrm>
            <a:off x="147875" y="376125"/>
            <a:ext cx="6484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1st External </a:t>
            </a:r>
            <a:r>
              <a:rPr b="1" lang="en-US"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Table</a:t>
            </a:r>
            <a:r>
              <a:rPr b="1" lang="en-US"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endParaRPr b="1" sz="5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chicago_raw</a:t>
            </a:r>
            <a:endParaRPr sz="5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99" name="Google Shape;19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900" y="2407025"/>
            <a:ext cx="5415620" cy="787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7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4424" y="224788"/>
            <a:ext cx="11514274" cy="983742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0"/>
          <p:cNvSpPr/>
          <p:nvPr/>
        </p:nvSpPr>
        <p:spPr>
          <a:xfrm>
            <a:off x="0" y="0"/>
            <a:ext cx="6483739" cy="2171400"/>
          </a:xfrm>
          <a:custGeom>
            <a:rect b="b" l="l" r="r" t="t"/>
            <a:pathLst>
              <a:path extrusionOk="0" h="200129" w="2263085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6" name="Google Shape;206;p20"/>
          <p:cNvSpPr txBox="1"/>
          <p:nvPr/>
        </p:nvSpPr>
        <p:spPr>
          <a:xfrm>
            <a:off x="86925" y="300763"/>
            <a:ext cx="6309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2nd</a:t>
            </a:r>
            <a:r>
              <a:rPr b="1" lang="en-US"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External </a:t>
            </a:r>
            <a:r>
              <a:rPr b="1" lang="en-US"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Table</a:t>
            </a:r>
            <a:r>
              <a:rPr b="1" lang="en-US"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endParaRPr b="1" sz="5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chicago_cleaned</a:t>
            </a:r>
            <a:endParaRPr sz="5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07" name="Google Shape;20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788" y="2411175"/>
            <a:ext cx="5650175" cy="765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7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1"/>
          <p:cNvPicPr preferRelativeResize="0"/>
          <p:nvPr/>
        </p:nvPicPr>
        <p:blipFill rotWithShape="1">
          <a:blip r:embed="rId4">
            <a:alphaModFix/>
          </a:blip>
          <a:srcRect b="0" l="0" r="11008" t="0"/>
          <a:stretch/>
        </p:blipFill>
        <p:spPr>
          <a:xfrm>
            <a:off x="5842625" y="820713"/>
            <a:ext cx="12445374" cy="827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1"/>
          <p:cNvSpPr/>
          <p:nvPr/>
        </p:nvSpPr>
        <p:spPr>
          <a:xfrm>
            <a:off x="93650" y="159975"/>
            <a:ext cx="5369169" cy="1773643"/>
          </a:xfrm>
          <a:custGeom>
            <a:rect b="b" l="l" r="r" t="t"/>
            <a:pathLst>
              <a:path extrusionOk="0" h="200129" w="2263085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4" name="Google Shape;214;p21"/>
          <p:cNvSpPr txBox="1"/>
          <p:nvPr/>
        </p:nvSpPr>
        <p:spPr>
          <a:xfrm>
            <a:off x="152450" y="367675"/>
            <a:ext cx="51705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r>
              <a:rPr b="1" lang="en-US" sz="4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nd</a:t>
            </a:r>
            <a:r>
              <a:rPr b="1" lang="en-US" sz="4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External Table:</a:t>
            </a:r>
            <a:endParaRPr b="1" sz="43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chicago_final</a:t>
            </a:r>
            <a:endParaRPr sz="4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15" name="Google Shape;21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088300"/>
            <a:ext cx="5748976" cy="5857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"/>
          <p:cNvSpPr/>
          <p:nvPr/>
        </p:nvSpPr>
        <p:spPr>
          <a:xfrm>
            <a:off x="1557725" y="1946975"/>
            <a:ext cx="14953800" cy="7515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1" name="Google Shape;221;p22"/>
          <p:cNvSpPr/>
          <p:nvPr/>
        </p:nvSpPr>
        <p:spPr>
          <a:xfrm>
            <a:off x="2663098" y="8"/>
            <a:ext cx="12961819" cy="1146239"/>
          </a:xfrm>
          <a:custGeom>
            <a:rect b="b" l="l" r="r" t="t"/>
            <a:pathLst>
              <a:path extrusionOk="0" h="200129" w="2263085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2" name="Google Shape;222;p22"/>
          <p:cNvSpPr txBox="1"/>
          <p:nvPr/>
        </p:nvSpPr>
        <p:spPr>
          <a:xfrm>
            <a:off x="3470098" y="112400"/>
            <a:ext cx="113478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Visualization</a:t>
            </a:r>
            <a:endParaRPr/>
          </a:p>
        </p:txBody>
      </p:sp>
      <p:pic>
        <p:nvPicPr>
          <p:cNvPr id="223" name="Google Shape;22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8175" y="0"/>
            <a:ext cx="1146227" cy="11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2"/>
          <p:cNvSpPr txBox="1"/>
          <p:nvPr/>
        </p:nvSpPr>
        <p:spPr>
          <a:xfrm>
            <a:off x="1897375" y="1927025"/>
            <a:ext cx="14832900" cy="75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08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Inter"/>
              <a:buChar char="★"/>
            </a:pPr>
            <a:r>
              <a:rPr b="1" lang="en-US" sz="4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Information we are using:</a:t>
            </a:r>
            <a:endParaRPr b="1" sz="4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508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Inter"/>
              <a:buChar char="○"/>
            </a:pPr>
            <a:r>
              <a:rPr lang="en-US" sz="4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Time/Date (Year, Hour, Day of Week)</a:t>
            </a:r>
            <a:endParaRPr sz="4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508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Inter"/>
              <a:buChar char="○"/>
            </a:pPr>
            <a:r>
              <a:rPr lang="en-US" sz="4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X and Y coordinates (Longitude &amp; Latitude)</a:t>
            </a:r>
            <a:endParaRPr sz="4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508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Inter"/>
              <a:buChar char="○"/>
            </a:pPr>
            <a:r>
              <a:rPr lang="en-US" sz="4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District </a:t>
            </a:r>
            <a:endParaRPr sz="4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508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Inter"/>
              <a:buChar char="○"/>
            </a:pPr>
            <a:r>
              <a:rPr lang="en-US" sz="4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Crime type (Sum/Count)</a:t>
            </a:r>
            <a:endParaRPr sz="4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5080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Inter"/>
              <a:buChar char="★"/>
            </a:pPr>
            <a:r>
              <a:rPr b="1" lang="en-US" sz="4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Tools we are using:</a:t>
            </a:r>
            <a:endParaRPr b="1" sz="4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508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Inter"/>
              <a:buChar char="○"/>
            </a:pPr>
            <a:r>
              <a:rPr lang="en-US" sz="4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Excel - 3D map</a:t>
            </a:r>
            <a:endParaRPr sz="4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508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Inter"/>
              <a:buChar char="○"/>
            </a:pPr>
            <a:r>
              <a:rPr lang="en-US" sz="4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Power BI - Bar, Line, and Pie Chart</a:t>
            </a:r>
            <a:endParaRPr sz="4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3"/>
          <p:cNvPicPr preferRelativeResize="0"/>
          <p:nvPr/>
        </p:nvPicPr>
        <p:blipFill rotWithShape="1">
          <a:blip r:embed="rId3">
            <a:alphaModFix/>
          </a:blip>
          <a:srcRect b="3477" l="32469" r="11558" t="4069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3"/>
          <p:cNvSpPr/>
          <p:nvPr/>
        </p:nvSpPr>
        <p:spPr>
          <a:xfrm>
            <a:off x="39330" y="0"/>
            <a:ext cx="18274070" cy="10324850"/>
          </a:xfrm>
          <a:custGeom>
            <a:rect b="b" l="l" r="r" t="t"/>
            <a:pathLst>
              <a:path extrusionOk="0" h="18274070" w="18274070">
                <a:moveTo>
                  <a:pt x="0" y="0"/>
                </a:moveTo>
                <a:lnTo>
                  <a:pt x="18274070" y="0"/>
                </a:lnTo>
                <a:lnTo>
                  <a:pt x="18274070" y="18274069"/>
                </a:lnTo>
                <a:lnTo>
                  <a:pt x="0" y="182740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65000"/>
            </a:blip>
            <a:stretch>
              <a:fillRect b="-76859" l="0" r="0" t="0"/>
            </a:stretch>
          </a:blipFill>
          <a:ln>
            <a:noFill/>
          </a:ln>
        </p:spPr>
      </p:sp>
      <p:sp>
        <p:nvSpPr>
          <p:cNvPr id="231" name="Google Shape;231;p23"/>
          <p:cNvSpPr/>
          <p:nvPr/>
        </p:nvSpPr>
        <p:spPr>
          <a:xfrm>
            <a:off x="-57600" y="-8094300"/>
            <a:ext cx="28590075" cy="18427037"/>
          </a:xfrm>
          <a:custGeom>
            <a:rect b="b" l="l" r="r" t="t"/>
            <a:pathLst>
              <a:path extrusionOk="0" h="18427037" w="32674371">
                <a:moveTo>
                  <a:pt x="0" y="0"/>
                </a:moveTo>
                <a:lnTo>
                  <a:pt x="32674372" y="0"/>
                </a:lnTo>
                <a:lnTo>
                  <a:pt x="32674372" y="18427037"/>
                </a:lnTo>
                <a:lnTo>
                  <a:pt x="0" y="184270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2" name="Google Shape;232;p23"/>
          <p:cNvSpPr/>
          <p:nvPr/>
        </p:nvSpPr>
        <p:spPr>
          <a:xfrm rot="10800000">
            <a:off x="51185" y="-43833"/>
            <a:ext cx="18197490" cy="6674683"/>
          </a:xfrm>
          <a:custGeom>
            <a:rect b="b" l="l" r="r" t="t"/>
            <a:pathLst>
              <a:path extrusionOk="0" h="10552859" w="18712072">
                <a:moveTo>
                  <a:pt x="0" y="0"/>
                </a:moveTo>
                <a:lnTo>
                  <a:pt x="18712072" y="0"/>
                </a:lnTo>
                <a:lnTo>
                  <a:pt x="18712072" y="10552859"/>
                </a:lnTo>
                <a:lnTo>
                  <a:pt x="0" y="105528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58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3" name="Google Shape;233;p23"/>
          <p:cNvSpPr txBox="1"/>
          <p:nvPr/>
        </p:nvSpPr>
        <p:spPr>
          <a:xfrm>
            <a:off x="1687705" y="577004"/>
            <a:ext cx="94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3"/>
          <p:cNvSpPr txBox="1"/>
          <p:nvPr/>
        </p:nvSpPr>
        <p:spPr>
          <a:xfrm>
            <a:off x="1687705" y="577004"/>
            <a:ext cx="94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23" title="Timeline (2010-2012) - Made with Clipchamp_1763888408542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29424" y="1342700"/>
            <a:ext cx="11693875" cy="8770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3"/>
          <p:cNvSpPr/>
          <p:nvPr/>
        </p:nvSpPr>
        <p:spPr>
          <a:xfrm>
            <a:off x="2663086" y="-5"/>
            <a:ext cx="12961819" cy="1146239"/>
          </a:xfrm>
          <a:custGeom>
            <a:rect b="b" l="l" r="r" t="t"/>
            <a:pathLst>
              <a:path extrusionOk="0" h="200129" w="2263085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7" name="Google Shape;237;p23"/>
          <p:cNvSpPr txBox="1"/>
          <p:nvPr/>
        </p:nvSpPr>
        <p:spPr>
          <a:xfrm>
            <a:off x="4034500" y="149825"/>
            <a:ext cx="11274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3D Map: </a:t>
            </a:r>
            <a:r>
              <a:rPr b="1" lang="en-US" sz="55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Timeline (2010-2012)</a:t>
            </a:r>
            <a:endParaRPr sz="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2243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4"/>
          <p:cNvSpPr/>
          <p:nvPr/>
        </p:nvSpPr>
        <p:spPr>
          <a:xfrm>
            <a:off x="28750" y="58575"/>
            <a:ext cx="10803240" cy="10283854"/>
          </a:xfrm>
          <a:custGeom>
            <a:rect b="b" l="l" r="r" t="t"/>
            <a:pathLst>
              <a:path extrusionOk="0" h="10387731" w="10387731">
                <a:moveTo>
                  <a:pt x="0" y="0"/>
                </a:moveTo>
                <a:lnTo>
                  <a:pt x="10387731" y="0"/>
                </a:lnTo>
                <a:lnTo>
                  <a:pt x="10387731" y="10387731"/>
                </a:lnTo>
                <a:lnTo>
                  <a:pt x="0" y="103877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"/>
            </a:blip>
            <a:stretch>
              <a:fillRect b="1249" l="-7899" r="9969" t="-89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4"/>
          <p:cNvSpPr/>
          <p:nvPr/>
        </p:nvSpPr>
        <p:spPr>
          <a:xfrm rot="-5400000">
            <a:off x="7671228" y="-143120"/>
            <a:ext cx="10412558" cy="10813443"/>
          </a:xfrm>
          <a:custGeom>
            <a:rect b="b" l="l" r="r" t="t"/>
            <a:pathLst>
              <a:path extrusionOk="0" h="11850348" w="11379845">
                <a:moveTo>
                  <a:pt x="0" y="0"/>
                </a:moveTo>
                <a:lnTo>
                  <a:pt x="11379845" y="0"/>
                </a:lnTo>
                <a:lnTo>
                  <a:pt x="11379845" y="11850349"/>
                </a:lnTo>
                <a:lnTo>
                  <a:pt x="0" y="118503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1845" r="-228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4"/>
          <p:cNvSpPr txBox="1"/>
          <p:nvPr/>
        </p:nvSpPr>
        <p:spPr>
          <a:xfrm>
            <a:off x="1687705" y="577004"/>
            <a:ext cx="94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4"/>
          <p:cNvSpPr/>
          <p:nvPr/>
        </p:nvSpPr>
        <p:spPr>
          <a:xfrm rot="5400000">
            <a:off x="5034180" y="-2878938"/>
            <a:ext cx="10345582" cy="16044859"/>
          </a:xfrm>
          <a:custGeom>
            <a:rect b="b" l="l" r="r" t="t"/>
            <a:pathLst>
              <a:path extrusionOk="0" h="12155196" w="21553296">
                <a:moveTo>
                  <a:pt x="0" y="0"/>
                </a:moveTo>
                <a:lnTo>
                  <a:pt x="21553296" y="0"/>
                </a:lnTo>
                <a:lnTo>
                  <a:pt x="21553296" y="12155195"/>
                </a:lnTo>
                <a:lnTo>
                  <a:pt x="0" y="121551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30651" l="224" r="-1117" t="-31147"/>
            </a:stretch>
          </a:blipFill>
          <a:ln>
            <a:noFill/>
          </a:ln>
        </p:spPr>
      </p:sp>
      <p:sp>
        <p:nvSpPr>
          <p:cNvPr id="246" name="Google Shape;246;p24"/>
          <p:cNvSpPr txBox="1"/>
          <p:nvPr/>
        </p:nvSpPr>
        <p:spPr>
          <a:xfrm>
            <a:off x="1687705" y="577004"/>
            <a:ext cx="94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24"/>
          <p:cNvPicPr preferRelativeResize="0"/>
          <p:nvPr/>
        </p:nvPicPr>
        <p:blipFill rotWithShape="1">
          <a:blip r:embed="rId6">
            <a:alphaModFix/>
          </a:blip>
          <a:srcRect b="2659" l="0" r="7347" t="6571"/>
          <a:stretch/>
        </p:blipFill>
        <p:spPr>
          <a:xfrm>
            <a:off x="552850" y="2009325"/>
            <a:ext cx="9755026" cy="803955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"/>
          <p:cNvSpPr/>
          <p:nvPr/>
        </p:nvSpPr>
        <p:spPr>
          <a:xfrm>
            <a:off x="2663098" y="111570"/>
            <a:ext cx="12961819" cy="1146239"/>
          </a:xfrm>
          <a:custGeom>
            <a:rect b="b" l="l" r="r" t="t"/>
            <a:pathLst>
              <a:path extrusionOk="0" h="200129" w="2263085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9" name="Google Shape;249;p24"/>
          <p:cNvSpPr txBox="1"/>
          <p:nvPr/>
        </p:nvSpPr>
        <p:spPr>
          <a:xfrm>
            <a:off x="3066612" y="244150"/>
            <a:ext cx="121548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Map of Crime Frequency by </a:t>
            </a:r>
            <a:r>
              <a:rPr b="1" lang="en-US" sz="5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District</a:t>
            </a:r>
            <a:endParaRPr sz="1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pic>
        <p:nvPicPr>
          <p:cNvPr id="250" name="Google Shape;250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750" y="-12"/>
            <a:ext cx="1146227" cy="11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4"/>
          <p:cNvSpPr/>
          <p:nvPr/>
        </p:nvSpPr>
        <p:spPr>
          <a:xfrm rot="5400000">
            <a:off x="10488825" y="2352510"/>
            <a:ext cx="8039609" cy="7353240"/>
          </a:xfrm>
          <a:custGeom>
            <a:rect b="b" l="l" r="r" t="t"/>
            <a:pathLst>
              <a:path extrusionOk="0" h="200129" w="2263085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4"/>
          <p:cNvSpPr txBox="1"/>
          <p:nvPr/>
        </p:nvSpPr>
        <p:spPr>
          <a:xfrm>
            <a:off x="552850" y="1332225"/>
            <a:ext cx="2408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2010-2012</a:t>
            </a:r>
            <a:endParaRPr b="1" sz="3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3" name="Google Shape;253;p24"/>
          <p:cNvSpPr txBox="1"/>
          <p:nvPr/>
        </p:nvSpPr>
        <p:spPr>
          <a:xfrm>
            <a:off x="12394226" y="2119348"/>
            <a:ext cx="42372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 u="sng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Key Findings</a:t>
            </a:r>
            <a:endParaRPr sz="300" u="sng"/>
          </a:p>
        </p:txBody>
      </p:sp>
      <p:sp>
        <p:nvSpPr>
          <p:cNvPr id="254" name="Google Shape;254;p24"/>
          <p:cNvSpPr txBox="1"/>
          <p:nvPr/>
        </p:nvSpPr>
        <p:spPr>
          <a:xfrm>
            <a:off x="10895430" y="2712035"/>
            <a:ext cx="7234800" cy="77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3000"/>
              <a:buFont typeface="Inter"/>
              <a:buChar char="●"/>
            </a:pPr>
            <a:r>
              <a:rPr b="1" lang="en-US" sz="30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Highest activity — </a:t>
            </a:r>
            <a:r>
              <a:rPr lang="en-US" sz="30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South and West Side districts (7, 8, 9, 10, 11, 15, 25) consistently show the tallest spikes, driven by battery, robbery, narcotics, and weapon-related crimes</a:t>
            </a:r>
            <a:r>
              <a:rPr lang="en-US" sz="30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300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D2243"/>
              </a:buClr>
              <a:buSzPts val="3000"/>
              <a:buFont typeface="Inter"/>
              <a:buChar char="●"/>
            </a:pPr>
            <a:r>
              <a:rPr b="1" lang="en-US" sz="30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Moderate activity — </a:t>
            </a:r>
            <a:r>
              <a:rPr lang="en-US" sz="30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Downtown and Near North (1, 18) maintain steady mid-level bars, mostly property crimes such as theft and pickpocketing.</a:t>
            </a:r>
            <a:endParaRPr sz="300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D2243"/>
              </a:buClr>
              <a:buSzPts val="3000"/>
              <a:buFont typeface="Inter"/>
              <a:buChar char="●"/>
            </a:pPr>
            <a:r>
              <a:rPr b="1" lang="en-US" sz="30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Lowest activity) — </a:t>
            </a:r>
            <a:r>
              <a:rPr lang="en-US" sz="30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North and Northwest districts (16, 17, 19, 20, 24) show small, stable bars, indicating lower crime and non-violent incidents.</a:t>
            </a:r>
            <a:endParaRPr sz="300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300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5"/>
          <p:cNvPicPr preferRelativeResize="0"/>
          <p:nvPr/>
        </p:nvPicPr>
        <p:blipFill rotWithShape="1">
          <a:blip r:embed="rId3">
            <a:alphaModFix/>
          </a:blip>
          <a:srcRect b="3477" l="32469" r="11558" t="4069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5"/>
          <p:cNvSpPr/>
          <p:nvPr/>
        </p:nvSpPr>
        <p:spPr>
          <a:xfrm>
            <a:off x="39330" y="0"/>
            <a:ext cx="18274070" cy="10324850"/>
          </a:xfrm>
          <a:custGeom>
            <a:rect b="b" l="l" r="r" t="t"/>
            <a:pathLst>
              <a:path extrusionOk="0" h="18274070" w="18274070">
                <a:moveTo>
                  <a:pt x="0" y="0"/>
                </a:moveTo>
                <a:lnTo>
                  <a:pt x="18274070" y="0"/>
                </a:lnTo>
                <a:lnTo>
                  <a:pt x="18274070" y="18274069"/>
                </a:lnTo>
                <a:lnTo>
                  <a:pt x="0" y="182740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65000"/>
            </a:blip>
            <a:stretch>
              <a:fillRect b="-76859" l="0" r="0" t="0"/>
            </a:stretch>
          </a:blipFill>
          <a:ln>
            <a:noFill/>
          </a:ln>
        </p:spPr>
      </p:sp>
      <p:sp>
        <p:nvSpPr>
          <p:cNvPr id="261" name="Google Shape;261;p25"/>
          <p:cNvSpPr/>
          <p:nvPr/>
        </p:nvSpPr>
        <p:spPr>
          <a:xfrm>
            <a:off x="-57600" y="-8094300"/>
            <a:ext cx="28590075" cy="18427037"/>
          </a:xfrm>
          <a:custGeom>
            <a:rect b="b" l="l" r="r" t="t"/>
            <a:pathLst>
              <a:path extrusionOk="0" h="18427037" w="32674371">
                <a:moveTo>
                  <a:pt x="0" y="0"/>
                </a:moveTo>
                <a:lnTo>
                  <a:pt x="32674372" y="0"/>
                </a:lnTo>
                <a:lnTo>
                  <a:pt x="32674372" y="18427037"/>
                </a:lnTo>
                <a:lnTo>
                  <a:pt x="0" y="184270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2" name="Google Shape;262;p25"/>
          <p:cNvSpPr/>
          <p:nvPr/>
        </p:nvSpPr>
        <p:spPr>
          <a:xfrm rot="10800000">
            <a:off x="51185" y="-43833"/>
            <a:ext cx="18197490" cy="6674683"/>
          </a:xfrm>
          <a:custGeom>
            <a:rect b="b" l="l" r="r" t="t"/>
            <a:pathLst>
              <a:path extrusionOk="0" h="10552859" w="18712072">
                <a:moveTo>
                  <a:pt x="0" y="0"/>
                </a:moveTo>
                <a:lnTo>
                  <a:pt x="18712072" y="0"/>
                </a:lnTo>
                <a:lnTo>
                  <a:pt x="18712072" y="10552859"/>
                </a:lnTo>
                <a:lnTo>
                  <a:pt x="0" y="105528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58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3" name="Google Shape;263;p25"/>
          <p:cNvSpPr txBox="1"/>
          <p:nvPr/>
        </p:nvSpPr>
        <p:spPr>
          <a:xfrm>
            <a:off x="1687705" y="577004"/>
            <a:ext cx="94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5"/>
          <p:cNvSpPr txBox="1"/>
          <p:nvPr/>
        </p:nvSpPr>
        <p:spPr>
          <a:xfrm>
            <a:off x="1687705" y="577004"/>
            <a:ext cx="94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25" title="Timeline (2021-2025) - Made with Clipchamp_1763875758426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83838" y="1449300"/>
            <a:ext cx="11585042" cy="868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5"/>
          <p:cNvSpPr/>
          <p:nvPr/>
        </p:nvSpPr>
        <p:spPr>
          <a:xfrm>
            <a:off x="2663086" y="-5"/>
            <a:ext cx="12961819" cy="1146239"/>
          </a:xfrm>
          <a:custGeom>
            <a:rect b="b" l="l" r="r" t="t"/>
            <a:pathLst>
              <a:path extrusionOk="0" h="200129" w="2263085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7" name="Google Shape;267;p25"/>
          <p:cNvSpPr txBox="1"/>
          <p:nvPr/>
        </p:nvSpPr>
        <p:spPr>
          <a:xfrm>
            <a:off x="4218500" y="149825"/>
            <a:ext cx="10487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3D Map: Timeline (2021-2025)</a:t>
            </a:r>
            <a:endParaRPr sz="100"/>
          </a:p>
        </p:txBody>
      </p:sp>
      <p:pic>
        <p:nvPicPr>
          <p:cNvPr id="268" name="Google Shape;268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750" y="-12"/>
            <a:ext cx="1146227" cy="11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6"/>
          <p:cNvSpPr/>
          <p:nvPr/>
        </p:nvSpPr>
        <p:spPr>
          <a:xfrm>
            <a:off x="-87625" y="-449575"/>
            <a:ext cx="12618957" cy="11145959"/>
          </a:xfrm>
          <a:custGeom>
            <a:rect b="b" l="l" r="r" t="t"/>
            <a:pathLst>
              <a:path extrusionOk="0" h="4383858" w="5462752">
                <a:moveTo>
                  <a:pt x="0" y="0"/>
                </a:moveTo>
                <a:lnTo>
                  <a:pt x="5462752" y="0"/>
                </a:lnTo>
                <a:lnTo>
                  <a:pt x="5462752" y="4383858"/>
                </a:lnTo>
                <a:lnTo>
                  <a:pt x="0" y="43838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4" name="Google Shape;274;p26"/>
          <p:cNvSpPr/>
          <p:nvPr/>
        </p:nvSpPr>
        <p:spPr>
          <a:xfrm rot="5400000">
            <a:off x="877869" y="-990340"/>
            <a:ext cx="10399465" cy="12155196"/>
          </a:xfrm>
          <a:custGeom>
            <a:rect b="b" l="l" r="r" t="t"/>
            <a:pathLst>
              <a:path extrusionOk="0" h="12155196" w="21553296">
                <a:moveTo>
                  <a:pt x="0" y="0"/>
                </a:moveTo>
                <a:lnTo>
                  <a:pt x="21553296" y="0"/>
                </a:lnTo>
                <a:lnTo>
                  <a:pt x="21553296" y="12155195"/>
                </a:lnTo>
                <a:lnTo>
                  <a:pt x="0" y="121551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p26"/>
          <p:cNvPicPr preferRelativeResize="0"/>
          <p:nvPr/>
        </p:nvPicPr>
        <p:blipFill rotWithShape="1">
          <a:blip r:embed="rId6">
            <a:alphaModFix/>
          </a:blip>
          <a:srcRect b="853" l="0" r="8692" t="11110"/>
          <a:stretch/>
        </p:blipFill>
        <p:spPr>
          <a:xfrm>
            <a:off x="285600" y="1960525"/>
            <a:ext cx="10079056" cy="8175401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6"/>
          <p:cNvSpPr/>
          <p:nvPr/>
        </p:nvSpPr>
        <p:spPr>
          <a:xfrm>
            <a:off x="2663086" y="-5"/>
            <a:ext cx="12961819" cy="1146239"/>
          </a:xfrm>
          <a:custGeom>
            <a:rect b="b" l="l" r="r" t="t"/>
            <a:pathLst>
              <a:path extrusionOk="0" h="200129" w="2263085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7" name="Google Shape;277;p26"/>
          <p:cNvSpPr txBox="1"/>
          <p:nvPr/>
        </p:nvSpPr>
        <p:spPr>
          <a:xfrm>
            <a:off x="3066600" y="132575"/>
            <a:ext cx="12154800" cy="8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Map of Crime Frequency by </a:t>
            </a:r>
            <a:r>
              <a:rPr b="1" lang="en-US" sz="55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District</a:t>
            </a:r>
            <a:endParaRPr sz="100"/>
          </a:p>
        </p:txBody>
      </p:sp>
      <p:sp>
        <p:nvSpPr>
          <p:cNvPr id="278" name="Google Shape;278;p26"/>
          <p:cNvSpPr/>
          <p:nvPr/>
        </p:nvSpPr>
        <p:spPr>
          <a:xfrm rot="5400000">
            <a:off x="10226279" y="2325321"/>
            <a:ext cx="8429992" cy="7445799"/>
          </a:xfrm>
          <a:custGeom>
            <a:rect b="b" l="l" r="r" t="t"/>
            <a:pathLst>
              <a:path extrusionOk="0" h="200129" w="2263085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6"/>
          <p:cNvSpPr txBox="1"/>
          <p:nvPr/>
        </p:nvSpPr>
        <p:spPr>
          <a:xfrm>
            <a:off x="12531336" y="1960525"/>
            <a:ext cx="40554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 u="sng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Key Findings</a:t>
            </a:r>
            <a:endParaRPr sz="300" u="sng"/>
          </a:p>
        </p:txBody>
      </p:sp>
      <p:sp>
        <p:nvSpPr>
          <p:cNvPr id="280" name="Google Shape;280;p26"/>
          <p:cNvSpPr txBox="1"/>
          <p:nvPr/>
        </p:nvSpPr>
        <p:spPr>
          <a:xfrm>
            <a:off x="263725" y="1419275"/>
            <a:ext cx="2408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2021-2025</a:t>
            </a:r>
            <a:endParaRPr b="1" sz="3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1" name="Google Shape;281;p26"/>
          <p:cNvSpPr txBox="1"/>
          <p:nvPr/>
        </p:nvSpPr>
        <p:spPr>
          <a:xfrm>
            <a:off x="10823875" y="2546775"/>
            <a:ext cx="7234800" cy="73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3000"/>
              <a:buFont typeface="Inter"/>
              <a:buChar char="●"/>
            </a:pPr>
            <a:r>
              <a:rPr b="1" lang="en-US" sz="30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Heavily concentrated</a:t>
            </a:r>
            <a:r>
              <a:rPr b="1" lang="en-US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— </a:t>
            </a:r>
            <a:r>
              <a:rPr b="1" lang="en-US" sz="30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0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Remains in South and West Side districts (7, 8, 9, 10, 11, 15, 25), with District 11 and 7 showing the largest and most persistent spikes.</a:t>
            </a:r>
            <a:endParaRPr sz="300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D2243"/>
              </a:buClr>
              <a:buSzPts val="3000"/>
              <a:buFont typeface="Inter"/>
              <a:buChar char="●"/>
            </a:pPr>
            <a:r>
              <a:rPr b="1" lang="en-US" sz="30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Activity increase</a:t>
            </a:r>
            <a:r>
              <a:rPr b="1" lang="en-US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— </a:t>
            </a:r>
            <a:r>
              <a:rPr b="1" lang="en-US" sz="30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0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Downtown and Near North districts (1, 12, 18) reflecting increasing theft, robbery, and vehicle crime compared to earlier years.</a:t>
            </a:r>
            <a:endParaRPr sz="300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D2243"/>
              </a:buClr>
              <a:buSzPts val="3000"/>
              <a:buFont typeface="Inter"/>
              <a:buChar char="●"/>
            </a:pPr>
            <a:r>
              <a:rPr b="1" lang="en-US" sz="30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Emerging changes</a:t>
            </a:r>
            <a:r>
              <a:rPr b="1" lang="en-US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— </a:t>
            </a:r>
            <a:r>
              <a:rPr lang="en-US" sz="30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Vehicle theft surges, created new moderate hotspots in several North and Northwest districts (16, 17, 19).</a:t>
            </a:r>
            <a:endParaRPr sz="300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300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82" name="Google Shape;282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750" y="-12"/>
            <a:ext cx="1146227" cy="11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27"/>
          <p:cNvPicPr preferRelativeResize="0"/>
          <p:nvPr/>
        </p:nvPicPr>
        <p:blipFill rotWithShape="1">
          <a:blip r:embed="rId4">
            <a:alphaModFix/>
          </a:blip>
          <a:srcRect b="3478" l="32470" r="11559" t="4069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7"/>
          <p:cNvSpPr/>
          <p:nvPr/>
        </p:nvSpPr>
        <p:spPr>
          <a:xfrm>
            <a:off x="6965" y="-18925"/>
            <a:ext cx="18274070" cy="10324850"/>
          </a:xfrm>
          <a:custGeom>
            <a:rect b="b" l="l" r="r" t="t"/>
            <a:pathLst>
              <a:path extrusionOk="0" h="18274070" w="18274070">
                <a:moveTo>
                  <a:pt x="0" y="0"/>
                </a:moveTo>
                <a:lnTo>
                  <a:pt x="18274070" y="0"/>
                </a:lnTo>
                <a:lnTo>
                  <a:pt x="18274070" y="18274069"/>
                </a:lnTo>
                <a:lnTo>
                  <a:pt x="0" y="182740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65000"/>
            </a:blip>
            <a:stretch>
              <a:fillRect b="-76854" l="0" r="0" t="-1"/>
            </a:stretch>
          </a:blipFill>
          <a:ln>
            <a:noFill/>
          </a:ln>
        </p:spPr>
      </p:sp>
      <p:sp>
        <p:nvSpPr>
          <p:cNvPr id="289" name="Google Shape;289;p27"/>
          <p:cNvSpPr txBox="1"/>
          <p:nvPr/>
        </p:nvSpPr>
        <p:spPr>
          <a:xfrm>
            <a:off x="1687705" y="577004"/>
            <a:ext cx="94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27" title="Screenshot 2025-11-21 165549.png"/>
          <p:cNvPicPr preferRelativeResize="0"/>
          <p:nvPr/>
        </p:nvPicPr>
        <p:blipFill rotWithShape="1">
          <a:blip r:embed="rId6">
            <a:alphaModFix/>
          </a:blip>
          <a:srcRect b="7170" l="11912" r="17476" t="22252"/>
          <a:stretch/>
        </p:blipFill>
        <p:spPr>
          <a:xfrm>
            <a:off x="1571437" y="1656800"/>
            <a:ext cx="15145123" cy="813712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7"/>
          <p:cNvSpPr/>
          <p:nvPr/>
        </p:nvSpPr>
        <p:spPr>
          <a:xfrm>
            <a:off x="2663098" y="111570"/>
            <a:ext cx="12961819" cy="1146239"/>
          </a:xfrm>
          <a:custGeom>
            <a:rect b="b" l="l" r="r" t="t"/>
            <a:pathLst>
              <a:path extrusionOk="0" h="200129" w="2263085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2" name="Google Shape;292;p27"/>
          <p:cNvSpPr txBox="1"/>
          <p:nvPr/>
        </p:nvSpPr>
        <p:spPr>
          <a:xfrm>
            <a:off x="3470100" y="223963"/>
            <a:ext cx="12001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8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Sum of Count By Crime Type</a:t>
            </a:r>
            <a:endParaRPr sz="100"/>
          </a:p>
        </p:txBody>
      </p:sp>
      <p:pic>
        <p:nvPicPr>
          <p:cNvPr id="293" name="Google Shape;293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78175" y="111563"/>
            <a:ext cx="1146227" cy="11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2243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8"/>
          <p:cNvSpPr txBox="1"/>
          <p:nvPr/>
        </p:nvSpPr>
        <p:spPr>
          <a:xfrm>
            <a:off x="1687705" y="577004"/>
            <a:ext cx="94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8"/>
          <p:cNvSpPr/>
          <p:nvPr/>
        </p:nvSpPr>
        <p:spPr>
          <a:xfrm>
            <a:off x="-2275" y="487379"/>
            <a:ext cx="18290286" cy="10287000"/>
          </a:xfrm>
          <a:custGeom>
            <a:rect b="b" l="l" r="r" t="t"/>
            <a:pathLst>
              <a:path extrusionOk="0"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  <p:sp>
        <p:nvSpPr>
          <p:cNvPr id="300" name="Google Shape;300;p28"/>
          <p:cNvSpPr/>
          <p:nvPr/>
        </p:nvSpPr>
        <p:spPr>
          <a:xfrm rot="5400000">
            <a:off x="850928" y="-952699"/>
            <a:ext cx="10453349" cy="12155196"/>
          </a:xfrm>
          <a:custGeom>
            <a:rect b="b" l="l" r="r" t="t"/>
            <a:pathLst>
              <a:path extrusionOk="0" h="12155196" w="21553296">
                <a:moveTo>
                  <a:pt x="0" y="0"/>
                </a:moveTo>
                <a:lnTo>
                  <a:pt x="21553296" y="0"/>
                </a:lnTo>
                <a:lnTo>
                  <a:pt x="21553296" y="12155195"/>
                </a:lnTo>
                <a:lnTo>
                  <a:pt x="0" y="121551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8"/>
          <p:cNvSpPr txBox="1"/>
          <p:nvPr/>
        </p:nvSpPr>
        <p:spPr>
          <a:xfrm>
            <a:off x="1687705" y="577004"/>
            <a:ext cx="94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8"/>
          <p:cNvSpPr/>
          <p:nvPr/>
        </p:nvSpPr>
        <p:spPr>
          <a:xfrm>
            <a:off x="2663086" y="111570"/>
            <a:ext cx="12961819" cy="1146239"/>
          </a:xfrm>
          <a:custGeom>
            <a:rect b="b" l="l" r="r" t="t"/>
            <a:pathLst>
              <a:path extrusionOk="0" h="200129" w="2263085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3" name="Google Shape;303;p28"/>
          <p:cNvSpPr txBox="1"/>
          <p:nvPr/>
        </p:nvSpPr>
        <p:spPr>
          <a:xfrm>
            <a:off x="3623113" y="338338"/>
            <a:ext cx="12001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Trends of Top 10 Chicago </a:t>
            </a:r>
            <a:r>
              <a:rPr b="1" lang="en-US" sz="45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Crime Types</a:t>
            </a:r>
            <a:endParaRPr sz="100"/>
          </a:p>
        </p:txBody>
      </p:sp>
      <p:pic>
        <p:nvPicPr>
          <p:cNvPr id="304" name="Google Shape;30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78163" y="111563"/>
            <a:ext cx="1146227" cy="114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8" title="Screenshot 2025-11-21 170121.png"/>
          <p:cNvPicPr preferRelativeResize="0"/>
          <p:nvPr/>
        </p:nvPicPr>
        <p:blipFill rotWithShape="1">
          <a:blip r:embed="rId7">
            <a:alphaModFix/>
          </a:blip>
          <a:srcRect b="0" l="0" r="685" t="0"/>
          <a:stretch/>
        </p:blipFill>
        <p:spPr>
          <a:xfrm>
            <a:off x="68925" y="1828650"/>
            <a:ext cx="11919875" cy="751232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8"/>
          <p:cNvSpPr/>
          <p:nvPr/>
        </p:nvSpPr>
        <p:spPr>
          <a:xfrm>
            <a:off x="12155200" y="1732613"/>
            <a:ext cx="6014148" cy="7796526"/>
          </a:xfrm>
          <a:custGeom>
            <a:rect b="b" l="l" r="r" t="t"/>
            <a:pathLst>
              <a:path extrusionOk="0" h="200129" w="2263085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2925" lIns="92925" spcFirstLastPara="1" rIns="92925" wrap="square" tIns="9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23">
              <a:solidFill>
                <a:schemeClr val="dk1"/>
              </a:solidFill>
            </a:endParaRPr>
          </a:p>
        </p:txBody>
      </p:sp>
      <p:sp>
        <p:nvSpPr>
          <p:cNvPr id="307" name="Google Shape;307;p28"/>
          <p:cNvSpPr txBox="1"/>
          <p:nvPr/>
        </p:nvSpPr>
        <p:spPr>
          <a:xfrm>
            <a:off x="13243811" y="1732600"/>
            <a:ext cx="3838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47" u="sng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Key Findings</a:t>
            </a:r>
            <a:endParaRPr sz="101" u="sng"/>
          </a:p>
        </p:txBody>
      </p:sp>
      <p:sp>
        <p:nvSpPr>
          <p:cNvPr id="308" name="Google Shape;308;p28"/>
          <p:cNvSpPr txBox="1"/>
          <p:nvPr/>
        </p:nvSpPr>
        <p:spPr>
          <a:xfrm>
            <a:off x="12269126" y="2274795"/>
            <a:ext cx="5798400" cy="72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7187" lvl="0" marL="464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2438"/>
              <a:buFont typeface="Inter"/>
              <a:buChar char="●"/>
            </a:pPr>
            <a:r>
              <a:rPr b="1" lang="en-US" sz="2437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Long-Term Trend: </a:t>
            </a:r>
            <a:r>
              <a:rPr lang="en-US" sz="2437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Overall crime in Chicago is trending downwards over the years.</a:t>
            </a:r>
            <a:endParaRPr sz="2437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87187" lvl="0" marL="464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D2243"/>
              </a:buClr>
              <a:buSzPts val="2438"/>
              <a:buFont typeface="Inter"/>
              <a:buChar char="●"/>
            </a:pPr>
            <a:r>
              <a:rPr b="1" lang="en-US" sz="2437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Top Crimes:</a:t>
            </a:r>
            <a:r>
              <a:rPr lang="en-US" sz="2437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Theft, Battery, and Criminal Damage remain the top three most frequent crime types for over two decades.</a:t>
            </a:r>
            <a:endParaRPr sz="2437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87187" lvl="1" marL="9295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D2243"/>
              </a:buClr>
              <a:buSzPts val="2438"/>
              <a:buFont typeface="Inter"/>
              <a:buChar char="○"/>
            </a:pPr>
            <a:r>
              <a:rPr lang="en-US" sz="2437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Narcotics cases started high, but plummeted since the early 2000s.</a:t>
            </a:r>
            <a:endParaRPr sz="2437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87187" lvl="0" marL="464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D2243"/>
              </a:buClr>
              <a:buSzPts val="2438"/>
              <a:buFont typeface="Inter"/>
              <a:buChar char="●"/>
            </a:pPr>
            <a:r>
              <a:rPr b="1" lang="en-US" sz="2437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Downward Trend:</a:t>
            </a:r>
            <a:r>
              <a:rPr lang="en-US" sz="2437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Lower-volume offenses (including Assault, Motor Vehicle Theft, Burglary, and Robbery) </a:t>
            </a:r>
            <a:endParaRPr sz="2437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87187" lvl="0" marL="46475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D2243"/>
              </a:buClr>
              <a:buSzPts val="2438"/>
              <a:buFont typeface="Inter"/>
              <a:buChar char="●"/>
            </a:pPr>
            <a:r>
              <a:rPr b="1" lang="en-US" sz="2437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Recent Spike: </a:t>
            </a:r>
            <a:r>
              <a:rPr lang="en-US" sz="2437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Despite the downward trend, all top ten crime categories have seen a spike or increase in the 2020s</a:t>
            </a:r>
            <a:endParaRPr sz="2437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/>
          <p:nvPr/>
        </p:nvSpPr>
        <p:spPr>
          <a:xfrm>
            <a:off x="751800" y="1554125"/>
            <a:ext cx="16784400" cy="8053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" name="Google Shape;64;p11"/>
          <p:cNvSpPr txBox="1"/>
          <p:nvPr/>
        </p:nvSpPr>
        <p:spPr>
          <a:xfrm>
            <a:off x="1224400" y="1888675"/>
            <a:ext cx="15924000" cy="69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95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200"/>
              <a:buFont typeface="Times New Roman"/>
              <a:buChar char="●"/>
            </a:pPr>
            <a:r>
              <a:rPr b="1" lang="en-US" sz="4200">
                <a:latin typeface="Inter"/>
                <a:ea typeface="Inter"/>
                <a:cs typeface="Inter"/>
                <a:sym typeface="Inter"/>
              </a:rPr>
              <a:t>Dataset:</a:t>
            </a:r>
            <a:r>
              <a:rPr lang="en-US" sz="4200">
                <a:latin typeface="Inter"/>
                <a:ea typeface="Inter"/>
                <a:cs typeface="Inter"/>
                <a:sym typeface="Inter"/>
              </a:rPr>
              <a:t> Chicago Crimes 2001–Present (</a:t>
            </a:r>
            <a:r>
              <a:rPr lang="en-US" sz="42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/>
              </a:rPr>
              <a:t>City of Chicago Data Portal</a:t>
            </a:r>
            <a:r>
              <a:rPr lang="en-US" sz="4200">
                <a:latin typeface="Inter"/>
                <a:ea typeface="Inter"/>
                <a:cs typeface="Inter"/>
                <a:sym typeface="Inter"/>
              </a:rPr>
              <a:t>)</a:t>
            </a:r>
            <a:endParaRPr sz="4200">
              <a:latin typeface="Inter"/>
              <a:ea typeface="Inter"/>
              <a:cs typeface="Inter"/>
              <a:sym typeface="Inter"/>
            </a:endParaRPr>
          </a:p>
          <a:p>
            <a:pPr indent="-495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200"/>
              <a:buFont typeface="Times New Roman"/>
              <a:buChar char="●"/>
            </a:pPr>
            <a:r>
              <a:rPr b="1" lang="en-US" sz="4200">
                <a:latin typeface="Inter"/>
                <a:ea typeface="Inter"/>
                <a:cs typeface="Inter"/>
                <a:sym typeface="Inter"/>
              </a:rPr>
              <a:t>Includes:</a:t>
            </a:r>
            <a:r>
              <a:rPr lang="en-US" sz="4200">
                <a:latin typeface="Inter"/>
                <a:ea typeface="Inter"/>
                <a:cs typeface="Inter"/>
                <a:sym typeface="Inter"/>
              </a:rPr>
              <a:t> Reported crimes from 2001–today — date, district, community area, location, and type</a:t>
            </a:r>
            <a:endParaRPr sz="4200">
              <a:latin typeface="Inter"/>
              <a:ea typeface="Inter"/>
              <a:cs typeface="Inter"/>
              <a:sym typeface="Inter"/>
            </a:endParaRPr>
          </a:p>
          <a:p>
            <a:pPr indent="-495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200"/>
              <a:buFont typeface="Times New Roman"/>
              <a:buChar char="●"/>
            </a:pPr>
            <a:r>
              <a:rPr b="1" lang="en-US" sz="4200">
                <a:latin typeface="Inter"/>
                <a:ea typeface="Inter"/>
                <a:cs typeface="Inter"/>
                <a:sym typeface="Inter"/>
              </a:rPr>
              <a:t>Goal:</a:t>
            </a:r>
            <a:r>
              <a:rPr lang="en-US" sz="4200">
                <a:latin typeface="Inter"/>
                <a:ea typeface="Inter"/>
                <a:cs typeface="Inter"/>
                <a:sym typeface="Inter"/>
              </a:rPr>
              <a:t> Identify crime trends and patterns across time</a:t>
            </a:r>
            <a:r>
              <a:rPr lang="en-US" sz="4200">
                <a:latin typeface="Inter"/>
                <a:ea typeface="Inter"/>
                <a:cs typeface="Inter"/>
                <a:sym typeface="Inter"/>
              </a:rPr>
              <a:t> and </a:t>
            </a:r>
            <a:r>
              <a:rPr lang="en-US" sz="4200">
                <a:latin typeface="Inter"/>
                <a:ea typeface="Inter"/>
                <a:cs typeface="Inter"/>
                <a:sym typeface="Inter"/>
              </a:rPr>
              <a:t>location</a:t>
            </a:r>
            <a:endParaRPr sz="4200">
              <a:latin typeface="Inter"/>
              <a:ea typeface="Inter"/>
              <a:cs typeface="Inter"/>
              <a:sym typeface="Inter"/>
            </a:endParaRPr>
          </a:p>
          <a:p>
            <a:pPr indent="-495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200"/>
              <a:buFont typeface="Times New Roman"/>
              <a:buChar char="●"/>
            </a:pPr>
            <a:r>
              <a:rPr b="1" lang="en-US" sz="4200">
                <a:latin typeface="Inter"/>
                <a:ea typeface="Inter"/>
                <a:cs typeface="Inter"/>
                <a:sym typeface="Inter"/>
              </a:rPr>
              <a:t>Focus:</a:t>
            </a:r>
            <a:r>
              <a:rPr lang="en-US" sz="4200">
                <a:latin typeface="Inter"/>
                <a:ea typeface="Inter"/>
                <a:cs typeface="Inter"/>
                <a:sym typeface="Inter"/>
              </a:rPr>
              <a:t> Crimes by year, district, time, and type</a:t>
            </a:r>
            <a:endParaRPr sz="4200">
              <a:latin typeface="Inter"/>
              <a:ea typeface="Inter"/>
              <a:cs typeface="Inter"/>
              <a:sym typeface="Inter"/>
            </a:endParaRPr>
          </a:p>
          <a:p>
            <a:pPr indent="-495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200"/>
              <a:buFont typeface="Times New Roman"/>
              <a:buChar char="●"/>
            </a:pPr>
            <a:r>
              <a:rPr b="1" lang="en-US" sz="4200">
                <a:latin typeface="Inter"/>
                <a:ea typeface="Inter"/>
                <a:cs typeface="Inter"/>
                <a:sym typeface="Inter"/>
              </a:rPr>
              <a:t>Tools:</a:t>
            </a:r>
            <a:r>
              <a:rPr lang="en-US" sz="4200">
                <a:latin typeface="Inter"/>
                <a:ea typeface="Inter"/>
                <a:cs typeface="Inter"/>
                <a:sym typeface="Inter"/>
              </a:rPr>
              <a:t> Hadoop, Hive, Excel, and Power BI</a:t>
            </a:r>
            <a:endParaRPr sz="4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5" name="Google Shape;65;p11"/>
          <p:cNvSpPr/>
          <p:nvPr/>
        </p:nvSpPr>
        <p:spPr>
          <a:xfrm>
            <a:off x="1491938" y="0"/>
            <a:ext cx="15304112" cy="1146239"/>
          </a:xfrm>
          <a:custGeom>
            <a:rect b="b" l="l" r="r" t="t"/>
            <a:pathLst>
              <a:path extrusionOk="0" h="200129" w="2263085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6" name="Google Shape;66;p11"/>
          <p:cNvSpPr txBox="1"/>
          <p:nvPr/>
        </p:nvSpPr>
        <p:spPr>
          <a:xfrm>
            <a:off x="5517000" y="0"/>
            <a:ext cx="7254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Introduction</a:t>
            </a:r>
            <a:endParaRPr/>
          </a:p>
        </p:txBody>
      </p:sp>
      <p:pic>
        <p:nvPicPr>
          <p:cNvPr id="67" name="Google Shape;67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0763" y="0"/>
            <a:ext cx="1146227" cy="11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2243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"/>
          <p:cNvSpPr/>
          <p:nvPr/>
        </p:nvSpPr>
        <p:spPr>
          <a:xfrm>
            <a:off x="-159026" y="0"/>
            <a:ext cx="10387731" cy="10387731"/>
          </a:xfrm>
          <a:custGeom>
            <a:rect b="b" l="l" r="r" t="t"/>
            <a:pathLst>
              <a:path extrusionOk="0" h="10387731" w="10387731">
                <a:moveTo>
                  <a:pt x="0" y="0"/>
                </a:moveTo>
                <a:lnTo>
                  <a:pt x="10387731" y="0"/>
                </a:lnTo>
                <a:lnTo>
                  <a:pt x="10387731" y="10387731"/>
                </a:lnTo>
                <a:lnTo>
                  <a:pt x="0" y="103877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4" name="Google Shape;314;p29"/>
          <p:cNvSpPr/>
          <p:nvPr/>
        </p:nvSpPr>
        <p:spPr>
          <a:xfrm rot="-5400000">
            <a:off x="8726462" y="698852"/>
            <a:ext cx="10241861" cy="8858135"/>
          </a:xfrm>
          <a:custGeom>
            <a:rect b="b" l="l" r="r" t="t"/>
            <a:pathLst>
              <a:path extrusionOk="0" h="11850348" w="11379845">
                <a:moveTo>
                  <a:pt x="0" y="0"/>
                </a:moveTo>
                <a:lnTo>
                  <a:pt x="11379845" y="0"/>
                </a:lnTo>
                <a:lnTo>
                  <a:pt x="11379845" y="11850349"/>
                </a:lnTo>
                <a:lnTo>
                  <a:pt x="0" y="118503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3061" l="-531" r="-14157" t="-53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29"/>
          <p:cNvSpPr/>
          <p:nvPr/>
        </p:nvSpPr>
        <p:spPr>
          <a:xfrm rot="5400000">
            <a:off x="10267395" y="-934098"/>
            <a:ext cx="10291699" cy="12155196"/>
          </a:xfrm>
          <a:custGeom>
            <a:rect b="b" l="l" r="r" t="t"/>
            <a:pathLst>
              <a:path extrusionOk="0" h="12155196" w="21553296">
                <a:moveTo>
                  <a:pt x="0" y="0"/>
                </a:moveTo>
                <a:lnTo>
                  <a:pt x="21553296" y="0"/>
                </a:lnTo>
                <a:lnTo>
                  <a:pt x="21553296" y="12155195"/>
                </a:lnTo>
                <a:lnTo>
                  <a:pt x="0" y="121551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29"/>
          <p:cNvSpPr txBox="1"/>
          <p:nvPr/>
        </p:nvSpPr>
        <p:spPr>
          <a:xfrm>
            <a:off x="1687705" y="577004"/>
            <a:ext cx="94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29"/>
          <p:cNvPicPr preferRelativeResize="0"/>
          <p:nvPr/>
        </p:nvPicPr>
        <p:blipFill rotWithShape="1">
          <a:blip r:embed="rId6">
            <a:alphaModFix/>
          </a:blip>
          <a:srcRect b="14641" l="7549" r="31025" t="3471"/>
          <a:stretch/>
        </p:blipFill>
        <p:spPr>
          <a:xfrm>
            <a:off x="0" y="1925750"/>
            <a:ext cx="11425601" cy="6810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9"/>
          <p:cNvSpPr/>
          <p:nvPr/>
        </p:nvSpPr>
        <p:spPr>
          <a:xfrm>
            <a:off x="2663086" y="111570"/>
            <a:ext cx="12961819" cy="1146239"/>
          </a:xfrm>
          <a:custGeom>
            <a:rect b="b" l="l" r="r" t="t"/>
            <a:pathLst>
              <a:path extrusionOk="0" h="200129" w="2263085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9" name="Google Shape;319;p29"/>
          <p:cNvSpPr txBox="1"/>
          <p:nvPr/>
        </p:nvSpPr>
        <p:spPr>
          <a:xfrm>
            <a:off x="3623113" y="338338"/>
            <a:ext cx="12001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Crime Distribution by Type</a:t>
            </a:r>
            <a:endParaRPr sz="100"/>
          </a:p>
        </p:txBody>
      </p:sp>
      <p:pic>
        <p:nvPicPr>
          <p:cNvPr id="320" name="Google Shape;320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78163" y="111563"/>
            <a:ext cx="1146227" cy="11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9"/>
          <p:cNvSpPr/>
          <p:nvPr/>
        </p:nvSpPr>
        <p:spPr>
          <a:xfrm rot="5400000">
            <a:off x="10585203" y="2577184"/>
            <a:ext cx="8605381" cy="6769363"/>
          </a:xfrm>
          <a:custGeom>
            <a:rect b="b" l="l" r="r" t="t"/>
            <a:pathLst>
              <a:path extrusionOk="0" h="200129" w="2263085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9"/>
          <p:cNvSpPr txBox="1"/>
          <p:nvPr/>
        </p:nvSpPr>
        <p:spPr>
          <a:xfrm>
            <a:off x="12860186" y="1771550"/>
            <a:ext cx="4055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 u="sng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Key Findings</a:t>
            </a:r>
            <a:endParaRPr sz="100" u="sng"/>
          </a:p>
        </p:txBody>
      </p:sp>
      <p:sp>
        <p:nvSpPr>
          <p:cNvPr id="323" name="Google Shape;323;p29"/>
          <p:cNvSpPr txBox="1"/>
          <p:nvPr/>
        </p:nvSpPr>
        <p:spPr>
          <a:xfrm>
            <a:off x="11583825" y="2305400"/>
            <a:ext cx="6608100" cy="78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2700"/>
              <a:buFont typeface="Inter"/>
              <a:buChar char="●"/>
            </a:pPr>
            <a:r>
              <a:rPr b="1" lang="en-US" sz="27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Dominant Offense: </a:t>
            </a:r>
            <a:r>
              <a:rPr lang="en-US" sz="27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Theft is the most frequently reported crime,with a percentage of 21.23%.</a:t>
            </a:r>
            <a:endParaRPr sz="270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D2243"/>
              </a:buClr>
              <a:buSzPts val="2700"/>
              <a:buFont typeface="Inter"/>
              <a:buChar char="●"/>
            </a:pPr>
            <a:r>
              <a:rPr b="1" lang="en-US" sz="27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Top 3 Concentration: </a:t>
            </a:r>
            <a:r>
              <a:rPr lang="en-US" sz="27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Theft (21.23%), Battery (18.22%), and Criminal Damage (11.37%)—together account for ~50% of the total crime volume.</a:t>
            </a:r>
            <a:endParaRPr sz="270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D2243"/>
              </a:buClr>
              <a:buSzPts val="2700"/>
              <a:buFont typeface="Inter"/>
              <a:buChar char="●"/>
            </a:pPr>
            <a:r>
              <a:rPr b="1" lang="en-US" sz="27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Violent Crime Share: </a:t>
            </a:r>
            <a:r>
              <a:rPr lang="en-US" sz="27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Assault (6.7%) and Robbery (3.73%), make up a smaller proportion of the total volume compared to property and damage crimes.</a:t>
            </a:r>
            <a:endParaRPr sz="270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D2243"/>
              </a:buClr>
              <a:buSzPts val="2700"/>
              <a:buFont typeface="Inter"/>
              <a:buChar char="●"/>
            </a:pPr>
            <a:r>
              <a:rPr b="1" lang="en-US" sz="27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Minority Offenses: </a:t>
            </a:r>
            <a:r>
              <a:rPr lang="en-US" sz="27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A large number of crime categories, particularly serious felonies like Homicide, Kidnapping, and Stalking, individually represent less than 1% of the total reported incidents.</a:t>
            </a:r>
            <a:endParaRPr sz="270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0"/>
          <p:cNvSpPr/>
          <p:nvPr/>
        </p:nvSpPr>
        <p:spPr>
          <a:xfrm>
            <a:off x="-87625" y="-449575"/>
            <a:ext cx="12618957" cy="11145959"/>
          </a:xfrm>
          <a:custGeom>
            <a:rect b="b" l="l" r="r" t="t"/>
            <a:pathLst>
              <a:path extrusionOk="0" h="4383858" w="5462752">
                <a:moveTo>
                  <a:pt x="0" y="0"/>
                </a:moveTo>
                <a:lnTo>
                  <a:pt x="5462752" y="0"/>
                </a:lnTo>
                <a:lnTo>
                  <a:pt x="5462752" y="4383858"/>
                </a:lnTo>
                <a:lnTo>
                  <a:pt x="0" y="43838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9" name="Google Shape;329;p30"/>
          <p:cNvSpPr/>
          <p:nvPr/>
        </p:nvSpPr>
        <p:spPr>
          <a:xfrm rot="5400000">
            <a:off x="877869" y="-990340"/>
            <a:ext cx="10399465" cy="12155196"/>
          </a:xfrm>
          <a:custGeom>
            <a:rect b="b" l="l" r="r" t="t"/>
            <a:pathLst>
              <a:path extrusionOk="0" h="12155196" w="21553296">
                <a:moveTo>
                  <a:pt x="0" y="0"/>
                </a:moveTo>
                <a:lnTo>
                  <a:pt x="21553296" y="0"/>
                </a:lnTo>
                <a:lnTo>
                  <a:pt x="21553296" y="12155195"/>
                </a:lnTo>
                <a:lnTo>
                  <a:pt x="0" y="121551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30"/>
          <p:cNvSpPr/>
          <p:nvPr/>
        </p:nvSpPr>
        <p:spPr>
          <a:xfrm>
            <a:off x="2663086" y="-5"/>
            <a:ext cx="12961819" cy="1146239"/>
          </a:xfrm>
          <a:custGeom>
            <a:rect b="b" l="l" r="r" t="t"/>
            <a:pathLst>
              <a:path extrusionOk="0" h="200129" w="2263085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24-Hour Crime Pattern</a:t>
            </a:r>
            <a:endParaRPr b="1" sz="4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1" name="Google Shape;331;p30"/>
          <p:cNvSpPr/>
          <p:nvPr/>
        </p:nvSpPr>
        <p:spPr>
          <a:xfrm rot="5400000">
            <a:off x="10723817" y="2438570"/>
            <a:ext cx="8328153" cy="6769363"/>
          </a:xfrm>
          <a:custGeom>
            <a:rect b="b" l="l" r="r" t="t"/>
            <a:pathLst>
              <a:path extrusionOk="0" h="200129" w="2263085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0"/>
          <p:cNvSpPr txBox="1"/>
          <p:nvPr/>
        </p:nvSpPr>
        <p:spPr>
          <a:xfrm>
            <a:off x="12860186" y="1771550"/>
            <a:ext cx="4055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 u="sng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Key Findings</a:t>
            </a:r>
            <a:endParaRPr sz="100" u="sng"/>
          </a:p>
        </p:txBody>
      </p:sp>
      <p:sp>
        <p:nvSpPr>
          <p:cNvPr id="333" name="Google Shape;333;p30"/>
          <p:cNvSpPr txBox="1"/>
          <p:nvPr/>
        </p:nvSpPr>
        <p:spPr>
          <a:xfrm>
            <a:off x="11583825" y="2368900"/>
            <a:ext cx="6608100" cy="74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2700"/>
              <a:buFont typeface="Inter"/>
              <a:buChar char="●"/>
            </a:pPr>
            <a:r>
              <a:rPr b="1" lang="en-US" sz="27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Peak Crime Window (The Surge)</a:t>
            </a:r>
            <a:r>
              <a:rPr lang="en-US" sz="27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: The highest volume of crime occurs during the afternoon and early evening.</a:t>
            </a:r>
            <a:endParaRPr sz="270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D2243"/>
              </a:buClr>
              <a:buSzPts val="2700"/>
              <a:buFont typeface="Inter"/>
              <a:buChar char="●"/>
            </a:pPr>
            <a:r>
              <a:rPr b="1" lang="en-US" sz="27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Morning Rush:</a:t>
            </a:r>
            <a:r>
              <a:rPr lang="en-US" sz="27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A distinct, but lower, peak in incidents is observed around 9:00 AM, likely coinciding with the start of the typical workday and increased outdoor activity.</a:t>
            </a:r>
            <a:endParaRPr sz="270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D2243"/>
              </a:buClr>
              <a:buSzPts val="2700"/>
              <a:buFont typeface="Inter"/>
              <a:buChar char="●"/>
            </a:pPr>
            <a:r>
              <a:rPr b="1" lang="en-US" sz="27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Safest Hours (The Trough)</a:t>
            </a:r>
            <a:r>
              <a:rPr lang="en-US" sz="27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: The lowest period for crime activity is the early morning, specifically between 4:00 AM and 5:00 AM.</a:t>
            </a:r>
            <a:endParaRPr sz="270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D2243"/>
              </a:buClr>
              <a:buSzPts val="2700"/>
              <a:buFont typeface="Inter"/>
              <a:buChar char="●"/>
            </a:pPr>
            <a:r>
              <a:rPr b="1" lang="en-US" sz="27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Sustained Daytime Risk: </a:t>
            </a:r>
            <a:r>
              <a:rPr lang="en-US" sz="27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Crime levels remain relatively high and steady throughout the entire workday before the evening spike begins</a:t>
            </a:r>
            <a:endParaRPr sz="270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34" name="Google Shape;334;p30"/>
          <p:cNvPicPr preferRelativeResize="0"/>
          <p:nvPr/>
        </p:nvPicPr>
        <p:blipFill rotWithShape="1">
          <a:blip r:embed="rId6">
            <a:alphaModFix/>
          </a:blip>
          <a:srcRect b="0" l="0" r="4159" t="3025"/>
          <a:stretch/>
        </p:blipFill>
        <p:spPr>
          <a:xfrm>
            <a:off x="123375" y="1996913"/>
            <a:ext cx="11102499" cy="6293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93588" y="-25"/>
            <a:ext cx="1146227" cy="11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1"/>
          <p:cNvSpPr/>
          <p:nvPr/>
        </p:nvSpPr>
        <p:spPr>
          <a:xfrm>
            <a:off x="-87625" y="-449575"/>
            <a:ext cx="12618957" cy="11145959"/>
          </a:xfrm>
          <a:custGeom>
            <a:rect b="b" l="l" r="r" t="t"/>
            <a:pathLst>
              <a:path extrusionOk="0" h="4383858" w="5462752">
                <a:moveTo>
                  <a:pt x="0" y="0"/>
                </a:moveTo>
                <a:lnTo>
                  <a:pt x="5462752" y="0"/>
                </a:lnTo>
                <a:lnTo>
                  <a:pt x="5462752" y="4383858"/>
                </a:lnTo>
                <a:lnTo>
                  <a:pt x="0" y="43838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1" name="Google Shape;341;p31"/>
          <p:cNvSpPr/>
          <p:nvPr/>
        </p:nvSpPr>
        <p:spPr>
          <a:xfrm rot="5400000">
            <a:off x="877869" y="-990340"/>
            <a:ext cx="10399465" cy="12155196"/>
          </a:xfrm>
          <a:custGeom>
            <a:rect b="b" l="l" r="r" t="t"/>
            <a:pathLst>
              <a:path extrusionOk="0" h="12155196" w="21553296">
                <a:moveTo>
                  <a:pt x="0" y="0"/>
                </a:moveTo>
                <a:lnTo>
                  <a:pt x="21553296" y="0"/>
                </a:lnTo>
                <a:lnTo>
                  <a:pt x="21553296" y="12155195"/>
                </a:lnTo>
                <a:lnTo>
                  <a:pt x="0" y="121551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31"/>
          <p:cNvSpPr/>
          <p:nvPr/>
        </p:nvSpPr>
        <p:spPr>
          <a:xfrm>
            <a:off x="2663086" y="-5"/>
            <a:ext cx="12961819" cy="1146239"/>
          </a:xfrm>
          <a:custGeom>
            <a:rect b="b" l="l" r="r" t="t"/>
            <a:pathLst>
              <a:path extrusionOk="0" h="200129" w="2263085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</a:rPr>
              <a:t>Total Crime Count by Day of Week</a:t>
            </a:r>
            <a:endParaRPr b="1" sz="4800">
              <a:solidFill>
                <a:schemeClr val="dk1"/>
              </a:solidFill>
            </a:endParaRPr>
          </a:p>
        </p:txBody>
      </p:sp>
      <p:sp>
        <p:nvSpPr>
          <p:cNvPr id="343" name="Google Shape;343;p31"/>
          <p:cNvSpPr txBox="1"/>
          <p:nvPr/>
        </p:nvSpPr>
        <p:spPr>
          <a:xfrm>
            <a:off x="3066600" y="132575"/>
            <a:ext cx="12154800" cy="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344" name="Google Shape;344;p31"/>
          <p:cNvSpPr/>
          <p:nvPr/>
        </p:nvSpPr>
        <p:spPr>
          <a:xfrm rot="5400000">
            <a:off x="10833627" y="2425643"/>
            <a:ext cx="7824616" cy="6639780"/>
          </a:xfrm>
          <a:custGeom>
            <a:rect b="b" l="l" r="r" t="t"/>
            <a:pathLst>
              <a:path extrusionOk="0" h="200129" w="2263085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1"/>
          <p:cNvSpPr txBox="1"/>
          <p:nvPr/>
        </p:nvSpPr>
        <p:spPr>
          <a:xfrm>
            <a:off x="12718248" y="1909350"/>
            <a:ext cx="4055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 u="sng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Key Findings</a:t>
            </a:r>
            <a:endParaRPr sz="100" u="sng"/>
          </a:p>
        </p:txBody>
      </p:sp>
      <p:sp>
        <p:nvSpPr>
          <p:cNvPr id="346" name="Google Shape;346;p31"/>
          <p:cNvSpPr txBox="1"/>
          <p:nvPr/>
        </p:nvSpPr>
        <p:spPr>
          <a:xfrm>
            <a:off x="11533525" y="2540800"/>
            <a:ext cx="6424800" cy="7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2700"/>
              <a:buFont typeface="Inter"/>
              <a:buChar char="●"/>
            </a:pPr>
            <a:r>
              <a:rPr b="1" lang="en-US" sz="27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P</a:t>
            </a:r>
            <a:r>
              <a:rPr b="1" lang="en-US" sz="27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eak Day: </a:t>
            </a:r>
            <a:r>
              <a:rPr lang="en-US" sz="27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Friday (D6) experiences the highest volume of crime throughout the week, showing a significant surge compared to all other days.</a:t>
            </a:r>
            <a:endParaRPr sz="270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D2243"/>
              </a:buClr>
              <a:buSzPts val="2700"/>
              <a:buFont typeface="Inter"/>
              <a:buChar char="●"/>
            </a:pPr>
            <a:r>
              <a:rPr b="1" lang="en-US" sz="27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Lowest Day: </a:t>
            </a:r>
            <a:r>
              <a:rPr lang="en-US" sz="27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Sunday shows the lowest overall crime count (</a:t>
            </a:r>
            <a:r>
              <a:rPr lang="en-US" sz="27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lowest point)</a:t>
            </a:r>
            <a:endParaRPr sz="270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D2243"/>
              </a:buClr>
              <a:buSzPts val="2700"/>
              <a:buFont typeface="Inter"/>
              <a:buChar char="●"/>
            </a:pPr>
            <a:r>
              <a:rPr b="1" lang="en-US" sz="27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The Weekend Effect: </a:t>
            </a:r>
            <a:r>
              <a:rPr lang="en-US" sz="27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Crime volume peaks at the start of the weekend (Friday) and sees a notable drop on Saturday.</a:t>
            </a:r>
            <a:endParaRPr sz="270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D2243"/>
              </a:buClr>
              <a:buSzPts val="2700"/>
              <a:buFont typeface="Inter"/>
              <a:buChar char="●"/>
            </a:pPr>
            <a:r>
              <a:rPr b="1" lang="en-US" sz="27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Mid-Week Consistency:</a:t>
            </a:r>
            <a:r>
              <a:rPr lang="en-US" sz="27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Crime levels remain relatively high and stable across the main weekdays (M-Th).</a:t>
            </a:r>
            <a:endParaRPr sz="270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47" name="Google Shape;347;p31"/>
          <p:cNvPicPr preferRelativeResize="0"/>
          <p:nvPr/>
        </p:nvPicPr>
        <p:blipFill rotWithShape="1">
          <a:blip r:embed="rId6">
            <a:alphaModFix/>
          </a:blip>
          <a:srcRect b="0" l="0" r="0" t="3053"/>
          <a:stretch/>
        </p:blipFill>
        <p:spPr>
          <a:xfrm>
            <a:off x="218625" y="2106403"/>
            <a:ext cx="11015175" cy="5961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47313" y="-25"/>
            <a:ext cx="1146227" cy="11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2"/>
          <p:cNvSpPr txBox="1"/>
          <p:nvPr/>
        </p:nvSpPr>
        <p:spPr>
          <a:xfrm>
            <a:off x="8034420" y="-11"/>
            <a:ext cx="4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2"/>
          <p:cNvSpPr txBox="1"/>
          <p:nvPr/>
        </p:nvSpPr>
        <p:spPr>
          <a:xfrm>
            <a:off x="1687705" y="577005"/>
            <a:ext cx="94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2"/>
          <p:cNvSpPr/>
          <p:nvPr/>
        </p:nvSpPr>
        <p:spPr>
          <a:xfrm>
            <a:off x="269875" y="1789575"/>
            <a:ext cx="17748244" cy="7995654"/>
          </a:xfrm>
          <a:custGeom>
            <a:rect b="b" l="l" r="r" t="t"/>
            <a:pathLst>
              <a:path extrusionOk="0" h="200129" w="2263085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6" name="Google Shape;356;p32"/>
          <p:cNvSpPr/>
          <p:nvPr/>
        </p:nvSpPr>
        <p:spPr>
          <a:xfrm>
            <a:off x="1491938" y="0"/>
            <a:ext cx="15304112" cy="1146239"/>
          </a:xfrm>
          <a:custGeom>
            <a:rect b="b" l="l" r="r" t="t"/>
            <a:pathLst>
              <a:path extrusionOk="0" h="200129" w="2263085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57" name="Google Shape;35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4288" y="0"/>
            <a:ext cx="1146227" cy="11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2"/>
          <p:cNvSpPr txBox="1"/>
          <p:nvPr/>
        </p:nvSpPr>
        <p:spPr>
          <a:xfrm>
            <a:off x="6311538" y="68950"/>
            <a:ext cx="56649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Conclusion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9" name="Google Shape;359;p32"/>
          <p:cNvSpPr txBox="1"/>
          <p:nvPr/>
        </p:nvSpPr>
        <p:spPr>
          <a:xfrm>
            <a:off x="828675" y="2085975"/>
            <a:ext cx="16446600" cy="75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"/>
              <a:buChar char="●"/>
            </a:pPr>
            <a:r>
              <a:rPr b="1" lang="en-US" sz="3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Property Crimes Dominate: </a:t>
            </a:r>
            <a:r>
              <a:rPr lang="en-US" sz="3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Non-violent offenses, primarily Theft, Battery, and Criminal Damage, account for nearly 50% of all reported incidents in the dataset.</a:t>
            </a:r>
            <a:endParaRPr sz="3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"/>
              <a:buChar char="●"/>
            </a:pPr>
            <a:r>
              <a:rPr b="1" lang="en-US" sz="3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Predictable High-Risk Times: </a:t>
            </a:r>
            <a:r>
              <a:rPr lang="en-US" sz="3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Crime is highly time-dependent, peaking during periods of high public activity. </a:t>
            </a:r>
            <a:endParaRPr sz="3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44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"/>
              <a:buChar char="○"/>
            </a:pPr>
            <a:r>
              <a:rPr lang="en-US" sz="3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 highest risk occurs on Fridays and during the afternoon/early evening rush hour. </a:t>
            </a:r>
            <a:endParaRPr sz="3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44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"/>
              <a:buChar char="○"/>
            </a:pPr>
            <a:r>
              <a:rPr lang="en-US" sz="3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 lowest crime activity is reliably recorded on Sunday and in the predawn hours (4:00 AM–5:00 AM).</a:t>
            </a:r>
            <a:endParaRPr sz="3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"/>
              <a:buChar char="●"/>
            </a:pPr>
            <a:r>
              <a:rPr b="1" lang="en-US" sz="3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Spatial Focus &amp; Recent Surge: </a:t>
            </a:r>
            <a:r>
              <a:rPr lang="en-US" sz="3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Risk remains concentrated in South and West Side districts. Despite historical declines, all major crime categories have experienced a concerning spike since the 2020s, demanding new attention.</a:t>
            </a:r>
            <a:endParaRPr sz="3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3"/>
          <p:cNvSpPr txBox="1"/>
          <p:nvPr/>
        </p:nvSpPr>
        <p:spPr>
          <a:xfrm>
            <a:off x="6769583" y="-180836"/>
            <a:ext cx="4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3"/>
          <p:cNvSpPr txBox="1"/>
          <p:nvPr/>
        </p:nvSpPr>
        <p:spPr>
          <a:xfrm>
            <a:off x="4189686" y="2351051"/>
            <a:ext cx="627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3"/>
          <p:cNvSpPr/>
          <p:nvPr/>
        </p:nvSpPr>
        <p:spPr>
          <a:xfrm>
            <a:off x="8870600" y="0"/>
            <a:ext cx="9417600" cy="1028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88300" lIns="188300" spcFirstLastPara="1" rIns="188300" wrap="square" tIns="18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3"/>
          <p:cNvSpPr txBox="1"/>
          <p:nvPr/>
        </p:nvSpPr>
        <p:spPr>
          <a:xfrm>
            <a:off x="75" y="2358985"/>
            <a:ext cx="8332200" cy="36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8300" lIns="188300" spcFirstLastPara="1" rIns="188300" wrap="square" tIns="188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651">
                <a:solidFill>
                  <a:schemeClr val="lt1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rPr>
              <a:t>GitHub Link</a:t>
            </a:r>
            <a:endParaRPr sz="8651">
              <a:solidFill>
                <a:schemeClr val="lt1"/>
              </a:solidFill>
              <a:highlight>
                <a:schemeClr val="dk1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68" name="Google Shape;368;p33"/>
          <p:cNvSpPr txBox="1"/>
          <p:nvPr/>
        </p:nvSpPr>
        <p:spPr>
          <a:xfrm>
            <a:off x="8930750" y="2181300"/>
            <a:ext cx="9505500" cy="79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8300" lIns="188300" spcFirstLastPara="1" rIns="188300" wrap="square" tIns="1883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67" u="sng">
                <a:solidFill>
                  <a:schemeClr val="hlink"/>
                </a:solidFill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  <a:hlinkClick r:id="rId4"/>
              </a:rPr>
              <a:t>https://github.com/ksalaz63/ChicagoCrime2001-2025</a:t>
            </a:r>
            <a:r>
              <a:rPr lang="en-US" sz="5767"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 sz="5767">
              <a:solidFill>
                <a:srgbClr val="000000"/>
              </a:solidFill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3296"/>
              </a:spcBef>
              <a:spcAft>
                <a:spcPts val="3296"/>
              </a:spcAft>
              <a:buNone/>
            </a:pPr>
            <a:r>
              <a:t/>
            </a:r>
            <a:endParaRPr sz="5767">
              <a:solidFill>
                <a:srgbClr val="000000"/>
              </a:solidFill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69" name="Google Shape;36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5468" y="1361475"/>
            <a:ext cx="2101508" cy="2101508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3"/>
          <p:cNvSpPr/>
          <p:nvPr/>
        </p:nvSpPr>
        <p:spPr>
          <a:xfrm>
            <a:off x="9855643" y="8820316"/>
            <a:ext cx="1444800" cy="50400"/>
          </a:xfrm>
          <a:prstGeom prst="rect">
            <a:avLst/>
          </a:prstGeom>
          <a:solidFill>
            <a:schemeClr val="accent6"/>
          </a:solidFill>
          <a:ln cap="flat" cmpd="sng" w="196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8300" lIns="188300" spcFirstLastPara="1" rIns="188300" wrap="square" tIns="18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3"/>
          <p:cNvSpPr txBox="1"/>
          <p:nvPr/>
        </p:nvSpPr>
        <p:spPr>
          <a:xfrm>
            <a:off x="867422" y="4248625"/>
            <a:ext cx="6597600" cy="40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8300" lIns="188300" spcFirstLastPara="1" rIns="188300" wrap="square" tIns="18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25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745543" lvl="0" marL="941739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6"/>
              <a:buFont typeface="Playfair Display"/>
              <a:buChar char="➔"/>
            </a:pPr>
            <a:r>
              <a:rPr lang="en-US" sz="4325">
                <a:latin typeface="Playfair Display"/>
                <a:ea typeface="Playfair Display"/>
                <a:cs typeface="Playfair Display"/>
                <a:sym typeface="Playfair Display"/>
              </a:rPr>
              <a:t>Tutorial</a:t>
            </a:r>
            <a:endParaRPr sz="4325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745543" lvl="0" marL="941739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6"/>
              <a:buFont typeface="Playfair Display"/>
              <a:buChar char="➔"/>
            </a:pPr>
            <a:r>
              <a:rPr lang="en-US" sz="4325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Presentation</a:t>
            </a:r>
            <a:endParaRPr sz="4325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745543" lvl="0" marL="941739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6"/>
              <a:buFont typeface="Playfair Display"/>
              <a:buChar char="➔"/>
            </a:pPr>
            <a:r>
              <a:rPr lang="en-US" sz="4325">
                <a:latin typeface="Playfair Display"/>
                <a:ea typeface="Playfair Display"/>
                <a:cs typeface="Playfair Display"/>
                <a:sym typeface="Playfair Display"/>
              </a:rPr>
              <a:t>Codes</a:t>
            </a:r>
            <a:endParaRPr sz="4325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745543" lvl="0" marL="941739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6"/>
              <a:buFont typeface="Playfair Display"/>
              <a:buChar char="➔"/>
            </a:pPr>
            <a:r>
              <a:rPr lang="en-US" sz="4325">
                <a:latin typeface="Playfair Display"/>
                <a:ea typeface="Playfair Display"/>
                <a:cs typeface="Playfair Display"/>
                <a:sym typeface="Playfair Display"/>
              </a:rPr>
              <a:t>Report</a:t>
            </a:r>
            <a:endParaRPr sz="4325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6900" y="866888"/>
            <a:ext cx="11474199" cy="855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/>
          <p:nvPr/>
        </p:nvSpPr>
        <p:spPr>
          <a:xfrm>
            <a:off x="2663123" y="8"/>
            <a:ext cx="12961819" cy="1146239"/>
          </a:xfrm>
          <a:custGeom>
            <a:rect b="b" l="l" r="r" t="t"/>
            <a:pathLst>
              <a:path extrusionOk="0" h="200129" w="2263085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3" name="Google Shape;73;p12"/>
          <p:cNvSpPr txBox="1"/>
          <p:nvPr/>
        </p:nvSpPr>
        <p:spPr>
          <a:xfrm>
            <a:off x="4277287" y="74300"/>
            <a:ext cx="9733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Data </a:t>
            </a:r>
            <a:r>
              <a:rPr b="1" lang="en-US" sz="80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Specifications</a:t>
            </a:r>
            <a:endParaRPr/>
          </a:p>
        </p:txBody>
      </p:sp>
      <p:pic>
        <p:nvPicPr>
          <p:cNvPr id="74" name="Google Shape;74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8175" y="0"/>
            <a:ext cx="1146227" cy="11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2"/>
          <p:cNvSpPr/>
          <p:nvPr/>
        </p:nvSpPr>
        <p:spPr>
          <a:xfrm>
            <a:off x="1248650" y="2088475"/>
            <a:ext cx="15790676" cy="6920961"/>
          </a:xfrm>
          <a:custGeom>
            <a:rect b="b" l="l" r="r" t="t"/>
            <a:pathLst>
              <a:path extrusionOk="0" h="200129" w="2263085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6" name="Google Shape;76;p12"/>
          <p:cNvGraphicFramePr/>
          <p:nvPr/>
        </p:nvGraphicFramePr>
        <p:xfrm>
          <a:off x="1646388" y="265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{D1D3BCC1-3839-4182-8236-6A3CDA1ED8EF}</a:tableStyleId>
              </a:tblPr>
              <a:tblGrid>
                <a:gridCol w="8376525"/>
                <a:gridCol w="6618675"/>
              </a:tblGrid>
              <a:tr h="1185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900">
                          <a:latin typeface="Inter"/>
                          <a:ea typeface="Inter"/>
                          <a:cs typeface="Inter"/>
                          <a:sym typeface="Inter"/>
                        </a:rPr>
                        <a:t>Data Set: </a:t>
                      </a:r>
                      <a:r>
                        <a:rPr lang="en-US" sz="3900" u="sng">
                          <a:solidFill>
                            <a:schemeClr val="hlink"/>
                          </a:solidFill>
                          <a:latin typeface="Inter"/>
                          <a:ea typeface="Inter"/>
                          <a:cs typeface="Inter"/>
                          <a:sym typeface="Inter"/>
                          <a:hlinkClick r:id="rId5"/>
                        </a:rPr>
                        <a:t>Crimes_2001_to_Present_2025</a:t>
                      </a:r>
                      <a:endParaRPr sz="3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900">
                          <a:latin typeface="Inter"/>
                          <a:ea typeface="Inter"/>
                          <a:cs typeface="Inter"/>
                          <a:sym typeface="Inter"/>
                        </a:rPr>
                        <a:t>Size:</a:t>
                      </a:r>
                      <a:r>
                        <a:rPr lang="en-US" sz="3900">
                          <a:latin typeface="Inter"/>
                          <a:ea typeface="Inter"/>
                          <a:cs typeface="Inter"/>
                          <a:sym typeface="Inter"/>
                        </a:rPr>
                        <a:t> 2.2 GB</a:t>
                      </a:r>
                      <a:endParaRPr sz="3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113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900">
                          <a:latin typeface="Inter"/>
                          <a:ea typeface="Inter"/>
                          <a:cs typeface="Inter"/>
                          <a:sym typeface="Inter"/>
                        </a:rPr>
                        <a:t>Chicago_locations_2001_2012</a:t>
                      </a:r>
                      <a:endParaRPr sz="3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900">
                          <a:latin typeface="Inter"/>
                          <a:ea typeface="Inter"/>
                          <a:cs typeface="Inter"/>
                          <a:sym typeface="Inter"/>
                        </a:rPr>
                        <a:t>Size:</a:t>
                      </a:r>
                      <a:r>
                        <a:rPr lang="en-US" sz="3900">
                          <a:latin typeface="Inter"/>
                          <a:ea typeface="Inter"/>
                          <a:cs typeface="Inter"/>
                          <a:sym typeface="Inter"/>
                        </a:rPr>
                        <a:t> 908.4 MB</a:t>
                      </a:r>
                      <a:endParaRPr sz="3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113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900">
                          <a:latin typeface="Inter"/>
                          <a:ea typeface="Inter"/>
                          <a:cs typeface="Inter"/>
                          <a:sym typeface="Inter"/>
                        </a:rPr>
                        <a:t>Chicago_locations_2013_2025</a:t>
                      </a:r>
                      <a:endParaRPr sz="3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900">
                          <a:latin typeface="Inter"/>
                          <a:ea typeface="Inter"/>
                          <a:cs typeface="Inter"/>
                          <a:sym typeface="Inter"/>
                        </a:rPr>
                        <a:t>Size:</a:t>
                      </a:r>
                      <a:r>
                        <a:rPr lang="en-US" sz="3900">
                          <a:latin typeface="Inter"/>
                          <a:ea typeface="Inter"/>
                          <a:cs typeface="Inter"/>
                          <a:sym typeface="Inter"/>
                        </a:rPr>
                        <a:t> 592.6 MB</a:t>
                      </a:r>
                      <a:endParaRPr sz="3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113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900">
                          <a:latin typeface="Inter"/>
                          <a:ea typeface="Inter"/>
                          <a:cs typeface="Inter"/>
                          <a:sym typeface="Inter"/>
                        </a:rPr>
                        <a:t>Chicago_summary_by_year_type</a:t>
                      </a:r>
                      <a:endParaRPr sz="3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900">
                          <a:latin typeface="Inter"/>
                          <a:ea typeface="Inter"/>
                          <a:cs typeface="Inter"/>
                          <a:sym typeface="Inter"/>
                        </a:rPr>
                        <a:t>Size:</a:t>
                      </a:r>
                      <a:r>
                        <a:rPr lang="en-US" sz="3900">
                          <a:latin typeface="Inter"/>
                          <a:ea typeface="Inter"/>
                          <a:cs typeface="Inter"/>
                          <a:sym typeface="Inter"/>
                        </a:rPr>
                        <a:t> 19 KB</a:t>
                      </a:r>
                      <a:endParaRPr sz="3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113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900">
                          <a:latin typeface="Inter"/>
                          <a:ea typeface="Inter"/>
                          <a:cs typeface="Inter"/>
                          <a:sym typeface="Inter"/>
                        </a:rPr>
                        <a:t>Chicago_daily_hourly_trends</a:t>
                      </a:r>
                      <a:endParaRPr sz="3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900">
                          <a:latin typeface="Inter"/>
                          <a:ea typeface="Inter"/>
                          <a:cs typeface="Inter"/>
                          <a:sym typeface="Inter"/>
                        </a:rPr>
                        <a:t>Size:</a:t>
                      </a:r>
                      <a:r>
                        <a:rPr lang="en-US" sz="3900">
                          <a:latin typeface="Inter"/>
                          <a:ea typeface="Inter"/>
                          <a:cs typeface="Inter"/>
                          <a:sym typeface="Inter"/>
                        </a:rPr>
                        <a:t> 2 KB</a:t>
                      </a:r>
                      <a:endParaRPr sz="3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>
            <a:off x="2663098" y="8"/>
            <a:ext cx="12961819" cy="1146239"/>
          </a:xfrm>
          <a:custGeom>
            <a:rect b="b" l="l" r="r" t="t"/>
            <a:pathLst>
              <a:path extrusionOk="0" h="200129" w="2263085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2" name="Google Shape;82;p13"/>
          <p:cNvSpPr txBox="1"/>
          <p:nvPr/>
        </p:nvSpPr>
        <p:spPr>
          <a:xfrm>
            <a:off x="4277248" y="74300"/>
            <a:ext cx="113478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Cluster </a:t>
            </a:r>
            <a:r>
              <a:rPr b="1" lang="en-US" sz="80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Specifications</a:t>
            </a:r>
            <a:endParaRPr/>
          </a:p>
        </p:txBody>
      </p:sp>
      <p:pic>
        <p:nvPicPr>
          <p:cNvPr id="83" name="Google Shape;8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8175" y="0"/>
            <a:ext cx="1146227" cy="11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3"/>
          <p:cNvSpPr/>
          <p:nvPr/>
        </p:nvSpPr>
        <p:spPr>
          <a:xfrm>
            <a:off x="1248663" y="2057214"/>
            <a:ext cx="15790676" cy="7370751"/>
          </a:xfrm>
          <a:custGeom>
            <a:rect b="b" l="l" r="r" t="t"/>
            <a:pathLst>
              <a:path extrusionOk="0" h="200129" w="2263085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85" name="Google Shape;85;p13"/>
          <p:cNvGraphicFramePr/>
          <p:nvPr/>
        </p:nvGraphicFramePr>
        <p:xfrm>
          <a:off x="1615550" y="2870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{D1D3BCC1-3839-4182-8236-6A3CDA1ED8EF}</a:tableStyleId>
              </a:tblPr>
              <a:tblGrid>
                <a:gridCol w="4799125"/>
                <a:gridCol w="10257775"/>
              </a:tblGrid>
              <a:tr h="1185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900">
                          <a:latin typeface="Inter"/>
                          <a:ea typeface="Inter"/>
                          <a:cs typeface="Inter"/>
                          <a:sym typeface="Inter"/>
                        </a:rPr>
                        <a:t>OCPU’s</a:t>
                      </a:r>
                      <a:endParaRPr sz="3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900">
                          <a:latin typeface="Inter"/>
                          <a:ea typeface="Inter"/>
                          <a:cs typeface="Inter"/>
                          <a:sym typeface="Inter"/>
                        </a:rPr>
                        <a:t>6</a:t>
                      </a:r>
                      <a:endParaRPr sz="3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113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900">
                          <a:latin typeface="Inter"/>
                          <a:ea typeface="Inter"/>
                          <a:cs typeface="Inter"/>
                          <a:sym typeface="Inter"/>
                        </a:rPr>
                        <a:t>Memory</a:t>
                      </a:r>
                      <a:endParaRPr b="1" sz="3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900">
                          <a:latin typeface="Inter"/>
                          <a:ea typeface="Inter"/>
                          <a:cs typeface="Inter"/>
                          <a:sym typeface="Inter"/>
                        </a:rPr>
                        <a:t>~16 GB per node</a:t>
                      </a:r>
                      <a:endParaRPr sz="3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113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900">
                          <a:latin typeface="Inter"/>
                          <a:ea typeface="Inter"/>
                          <a:cs typeface="Inter"/>
                          <a:sym typeface="Inter"/>
                        </a:rPr>
                        <a:t>Storage</a:t>
                      </a:r>
                      <a:endParaRPr b="1" sz="3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900">
                          <a:latin typeface="Inter"/>
                          <a:ea typeface="Inter"/>
                          <a:cs typeface="Inter"/>
                          <a:sym typeface="Inter"/>
                        </a:rPr>
                        <a:t>80-100 GB per node</a:t>
                      </a:r>
                      <a:endParaRPr sz="3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113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900">
                          <a:latin typeface="Inter"/>
                          <a:ea typeface="Inter"/>
                          <a:cs typeface="Inter"/>
                          <a:sym typeface="Inter"/>
                        </a:rPr>
                        <a:t>CPU speed</a:t>
                      </a:r>
                      <a:endParaRPr b="1" sz="3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900">
                          <a:latin typeface="Inter"/>
                          <a:ea typeface="Inter"/>
                          <a:cs typeface="Inter"/>
                          <a:sym typeface="Inter"/>
                        </a:rPr>
                        <a:t>2.45 GHz</a:t>
                      </a:r>
                      <a:endParaRPr sz="3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113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900">
                          <a:latin typeface="Inter"/>
                          <a:ea typeface="Inter"/>
                          <a:cs typeface="Inter"/>
                          <a:sym typeface="Inter"/>
                        </a:rPr>
                        <a:t>CPU Model Name</a:t>
                      </a:r>
                      <a:endParaRPr b="1" sz="3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900">
                          <a:latin typeface="Inter"/>
                          <a:ea typeface="Inter"/>
                          <a:cs typeface="Inter"/>
                          <a:sym typeface="Inter"/>
                        </a:rPr>
                        <a:t>AMD EPYC 7763 64-Core Processor</a:t>
                      </a:r>
                      <a:endParaRPr sz="3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/>
          <p:nvPr/>
        </p:nvSpPr>
        <p:spPr>
          <a:xfrm>
            <a:off x="2663098" y="8"/>
            <a:ext cx="12961819" cy="1146239"/>
          </a:xfrm>
          <a:custGeom>
            <a:rect b="b" l="l" r="r" t="t"/>
            <a:pathLst>
              <a:path extrusionOk="0" h="200129" w="2263085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1" name="Google Shape;91;p14"/>
          <p:cNvSpPr txBox="1"/>
          <p:nvPr/>
        </p:nvSpPr>
        <p:spPr>
          <a:xfrm>
            <a:off x="4277248" y="74300"/>
            <a:ext cx="113478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Hadoop </a:t>
            </a:r>
            <a:r>
              <a:rPr b="1" lang="en-US" sz="80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Specifications</a:t>
            </a:r>
            <a:endParaRPr/>
          </a:p>
        </p:txBody>
      </p:sp>
      <p:pic>
        <p:nvPicPr>
          <p:cNvPr id="92" name="Google Shape;9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8175" y="0"/>
            <a:ext cx="1146227" cy="11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/>
          <p:nvPr/>
        </p:nvSpPr>
        <p:spPr>
          <a:xfrm>
            <a:off x="1248663" y="2436075"/>
            <a:ext cx="15790676" cy="6276045"/>
          </a:xfrm>
          <a:custGeom>
            <a:rect b="b" l="l" r="r" t="t"/>
            <a:pathLst>
              <a:path extrusionOk="0" h="200129" w="2263085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94" name="Google Shape;94;p14"/>
          <p:cNvGraphicFramePr/>
          <p:nvPr/>
        </p:nvGraphicFramePr>
        <p:xfrm>
          <a:off x="1615563" y="304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{D1D3BCC1-3839-4182-8236-6A3CDA1ED8EF}</a:tableStyleId>
              </a:tblPr>
              <a:tblGrid>
                <a:gridCol w="7559300"/>
                <a:gridCol w="7497600"/>
              </a:tblGrid>
              <a:tr h="1185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900">
                          <a:latin typeface="Inter"/>
                          <a:ea typeface="Inter"/>
                          <a:cs typeface="Inter"/>
                          <a:sym typeface="Inter"/>
                        </a:rPr>
                        <a:t>Hadoop Cluster Version</a:t>
                      </a:r>
                      <a:endParaRPr sz="3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900">
                          <a:latin typeface="Inter"/>
                          <a:ea typeface="Inter"/>
                          <a:cs typeface="Inter"/>
                          <a:sym typeface="Inter"/>
                        </a:rPr>
                        <a:t>Hadoop 2.7.1.3.4.2.0-258</a:t>
                      </a:r>
                      <a:endParaRPr sz="3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113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900">
                          <a:latin typeface="Inter"/>
                          <a:ea typeface="Inter"/>
                          <a:cs typeface="Inter"/>
                          <a:sym typeface="Inter"/>
                        </a:rPr>
                        <a:t>Hive version</a:t>
                      </a:r>
                      <a:endParaRPr b="1" sz="3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900">
                          <a:latin typeface="Inter"/>
                          <a:ea typeface="Inter"/>
                          <a:cs typeface="Inter"/>
                          <a:sym typeface="Inter"/>
                        </a:rPr>
                        <a:t>Hive 1.2.1000.2.4.2.0-258</a:t>
                      </a:r>
                      <a:endParaRPr sz="3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113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900">
                          <a:latin typeface="Inter"/>
                          <a:ea typeface="Inter"/>
                          <a:cs typeface="Inter"/>
                          <a:sym typeface="Inter"/>
                        </a:rPr>
                        <a:t>Number of nodes</a:t>
                      </a:r>
                      <a:endParaRPr b="1" sz="3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900">
                          <a:latin typeface="Inter"/>
                          <a:ea typeface="Inter"/>
                          <a:cs typeface="Inter"/>
                          <a:sym typeface="Inter"/>
                        </a:rPr>
                        <a:t>5</a:t>
                      </a:r>
                      <a:endParaRPr sz="3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113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900">
                          <a:latin typeface="Inter"/>
                          <a:ea typeface="Inter"/>
                          <a:cs typeface="Inter"/>
                          <a:sym typeface="Inter"/>
                        </a:rPr>
                        <a:t>HDFS capacity</a:t>
                      </a:r>
                      <a:endParaRPr b="1" sz="3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900">
                          <a:latin typeface="Inter"/>
                          <a:ea typeface="Inter"/>
                          <a:cs typeface="Inter"/>
                          <a:sym typeface="Inter"/>
                        </a:rPr>
                        <a:t>390.2 GB total</a:t>
                      </a:r>
                      <a:endParaRPr sz="3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7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/>
          <p:nvPr/>
        </p:nvSpPr>
        <p:spPr>
          <a:xfrm>
            <a:off x="2663098" y="8"/>
            <a:ext cx="12961819" cy="1146239"/>
          </a:xfrm>
          <a:custGeom>
            <a:rect b="b" l="l" r="r" t="t"/>
            <a:pathLst>
              <a:path extrusionOk="0" h="200129" w="2263085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4277248" y="74300"/>
            <a:ext cx="113478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Architecture </a:t>
            </a:r>
            <a:r>
              <a:rPr b="1" lang="en-US" sz="8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Chart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8175" y="0"/>
            <a:ext cx="1146227" cy="11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/>
          <p:nvPr/>
        </p:nvSpPr>
        <p:spPr>
          <a:xfrm>
            <a:off x="213325" y="1498550"/>
            <a:ext cx="18076391" cy="8592038"/>
          </a:xfrm>
          <a:custGeom>
            <a:rect b="b" l="l" r="r" t="t"/>
            <a:pathLst>
              <a:path extrusionOk="0" h="200129" w="2263085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" name="Google Shape;103;p15"/>
          <p:cNvGrpSpPr/>
          <p:nvPr/>
        </p:nvGrpSpPr>
        <p:grpSpPr>
          <a:xfrm>
            <a:off x="7114598" y="1498554"/>
            <a:ext cx="3210117" cy="4033354"/>
            <a:chOff x="1188175" y="2253650"/>
            <a:chExt cx="2728299" cy="3427974"/>
          </a:xfrm>
        </p:grpSpPr>
        <p:grpSp>
          <p:nvGrpSpPr>
            <p:cNvPr id="104" name="Google Shape;104;p15"/>
            <p:cNvGrpSpPr/>
            <p:nvPr/>
          </p:nvGrpSpPr>
          <p:grpSpPr>
            <a:xfrm>
              <a:off x="1188175" y="2253650"/>
              <a:ext cx="2728299" cy="3427974"/>
              <a:chOff x="1296100" y="2346175"/>
              <a:chExt cx="2728299" cy="3427974"/>
            </a:xfrm>
          </p:grpSpPr>
          <p:pic>
            <p:nvPicPr>
              <p:cNvPr id="105" name="Google Shape;105;p15" title="user.png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296100" y="2346175"/>
                <a:ext cx="807091" cy="8070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6" name="Google Shape;106;p15" title="social.png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311932" y="2430383"/>
                <a:ext cx="712467" cy="71246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7" name="Google Shape;107;p15" title="user.png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296100" y="3225484"/>
                <a:ext cx="807091" cy="8070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8" name="Google Shape;108;p15" title="user.png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296100" y="4967029"/>
                <a:ext cx="807091" cy="8070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9" name="Google Shape;109;p15" title="user.png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296100" y="4104793"/>
                <a:ext cx="807091" cy="8070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0" name="Google Shape;110;p15" title="social.png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311932" y="3286042"/>
                <a:ext cx="712467" cy="71244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1" name="Google Shape;111;p15" title="social.png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311932" y="4173856"/>
                <a:ext cx="712467" cy="71246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2" name="Google Shape;112;p15" title="social.png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311932" y="5061681"/>
                <a:ext cx="712467" cy="7124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3" name="Google Shape;113;p15"/>
            <p:cNvGrpSpPr/>
            <p:nvPr/>
          </p:nvGrpSpPr>
          <p:grpSpPr>
            <a:xfrm>
              <a:off x="2191432" y="2346899"/>
              <a:ext cx="721782" cy="725018"/>
              <a:chOff x="14663257" y="2902024"/>
              <a:chExt cx="721782" cy="725018"/>
            </a:xfrm>
          </p:grpSpPr>
          <p:grpSp>
            <p:nvGrpSpPr>
              <p:cNvPr id="114" name="Google Shape;114;p15"/>
              <p:cNvGrpSpPr/>
              <p:nvPr/>
            </p:nvGrpSpPr>
            <p:grpSpPr>
              <a:xfrm>
                <a:off x="14663257" y="2902024"/>
                <a:ext cx="721782" cy="725018"/>
                <a:chOff x="1813" y="0"/>
                <a:chExt cx="809173" cy="812800"/>
              </a:xfrm>
            </p:grpSpPr>
            <p:sp>
              <p:nvSpPr>
                <p:cNvPr id="115" name="Google Shape;115;p15"/>
                <p:cNvSpPr/>
                <p:nvPr/>
              </p:nvSpPr>
              <p:spPr>
                <a:xfrm>
                  <a:off x="1813" y="0"/>
                  <a:ext cx="809173" cy="812800"/>
                </a:xfrm>
                <a:custGeom>
                  <a:rect b="b" l="l" r="r" t="t"/>
                  <a:pathLst>
                    <a:path extrusionOk="0" h="812800" w="809173">
                      <a:moveTo>
                        <a:pt x="404587" y="0"/>
                      </a:moveTo>
                      <a:cubicBezTo>
                        <a:pt x="628326" y="1001"/>
                        <a:pt x="809174" y="182659"/>
                        <a:pt x="809174" y="406400"/>
                      </a:cubicBezTo>
                      <a:cubicBezTo>
                        <a:pt x="809174" y="630141"/>
                        <a:pt x="628326" y="811799"/>
                        <a:pt x="404587" y="812800"/>
                      </a:cubicBezTo>
                      <a:cubicBezTo>
                        <a:pt x="180848" y="811799"/>
                        <a:pt x="0" y="630141"/>
                        <a:pt x="0" y="406400"/>
                      </a:cubicBezTo>
                      <a:cubicBezTo>
                        <a:pt x="0" y="182659"/>
                        <a:pt x="180848" y="1001"/>
                        <a:pt x="404587" y="0"/>
                      </a:cubicBezTo>
                      <a:close/>
                    </a:path>
                  </a:pathLst>
                </a:custGeom>
                <a:solidFill>
                  <a:srgbClr val="0D2243"/>
                </a:solidFill>
                <a:ln>
                  <a:noFill/>
                </a:ln>
              </p:spPr>
              <p:txBody>
                <a:bodyPr anchorCtr="0" anchor="ctr" bIns="107575" lIns="107575" spcFirstLastPara="1" rIns="107575" wrap="square" tIns="10757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" name="Google Shape;116;p15"/>
                <p:cNvSpPr txBox="1"/>
                <p:nvPr/>
              </p:nvSpPr>
              <p:spPr>
                <a:xfrm>
                  <a:off x="76200" y="28575"/>
                  <a:ext cx="660300" cy="70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59775" lIns="59775" spcFirstLastPara="1" rIns="59775" wrap="square" tIns="59775">
                  <a:noAutofit/>
                </a:bodyPr>
                <a:lstStyle/>
                <a:p>
                  <a:pPr indent="0" lvl="0" marL="0" marR="0" rtl="0" algn="ctr">
                    <a:lnSpc>
                      <a:spcPct val="186611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117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17" name="Google Shape;117;p15"/>
              <p:cNvCxnSpPr>
                <a:endCxn id="116" idx="3"/>
              </p:cNvCxnSpPr>
              <p:nvPr/>
            </p:nvCxnSpPr>
            <p:spPr>
              <a:xfrm flipH="1" rot="10800000">
                <a:off x="14824498" y="3243281"/>
                <a:ext cx="494100" cy="21300"/>
              </a:xfrm>
              <a:prstGeom prst="straightConnector1">
                <a:avLst/>
              </a:prstGeom>
              <a:noFill/>
              <a:ln cap="flat" cmpd="sng" w="67250">
                <a:solidFill>
                  <a:srgbClr val="F5F5F7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</p:grpSp>
        <p:grpSp>
          <p:nvGrpSpPr>
            <p:cNvPr id="118" name="Google Shape;118;p15"/>
            <p:cNvGrpSpPr/>
            <p:nvPr/>
          </p:nvGrpSpPr>
          <p:grpSpPr>
            <a:xfrm>
              <a:off x="2191432" y="3239449"/>
              <a:ext cx="721782" cy="725018"/>
              <a:chOff x="14663257" y="2902024"/>
              <a:chExt cx="721782" cy="725018"/>
            </a:xfrm>
          </p:grpSpPr>
          <p:grpSp>
            <p:nvGrpSpPr>
              <p:cNvPr id="119" name="Google Shape;119;p15"/>
              <p:cNvGrpSpPr/>
              <p:nvPr/>
            </p:nvGrpSpPr>
            <p:grpSpPr>
              <a:xfrm>
                <a:off x="14663257" y="2902024"/>
                <a:ext cx="721782" cy="725018"/>
                <a:chOff x="1813" y="0"/>
                <a:chExt cx="809173" cy="812800"/>
              </a:xfrm>
            </p:grpSpPr>
            <p:sp>
              <p:nvSpPr>
                <p:cNvPr id="120" name="Google Shape;120;p15"/>
                <p:cNvSpPr/>
                <p:nvPr/>
              </p:nvSpPr>
              <p:spPr>
                <a:xfrm>
                  <a:off x="1813" y="0"/>
                  <a:ext cx="809173" cy="812800"/>
                </a:xfrm>
                <a:custGeom>
                  <a:rect b="b" l="l" r="r" t="t"/>
                  <a:pathLst>
                    <a:path extrusionOk="0" h="812800" w="809173">
                      <a:moveTo>
                        <a:pt x="404587" y="0"/>
                      </a:moveTo>
                      <a:cubicBezTo>
                        <a:pt x="628326" y="1001"/>
                        <a:pt x="809174" y="182659"/>
                        <a:pt x="809174" y="406400"/>
                      </a:cubicBezTo>
                      <a:cubicBezTo>
                        <a:pt x="809174" y="630141"/>
                        <a:pt x="628326" y="811799"/>
                        <a:pt x="404587" y="812800"/>
                      </a:cubicBezTo>
                      <a:cubicBezTo>
                        <a:pt x="180848" y="811799"/>
                        <a:pt x="0" y="630141"/>
                        <a:pt x="0" y="406400"/>
                      </a:cubicBezTo>
                      <a:cubicBezTo>
                        <a:pt x="0" y="182659"/>
                        <a:pt x="180848" y="1001"/>
                        <a:pt x="404587" y="0"/>
                      </a:cubicBezTo>
                      <a:close/>
                    </a:path>
                  </a:pathLst>
                </a:custGeom>
                <a:solidFill>
                  <a:srgbClr val="0D2243"/>
                </a:solidFill>
                <a:ln>
                  <a:noFill/>
                </a:ln>
              </p:spPr>
              <p:txBody>
                <a:bodyPr anchorCtr="0" anchor="ctr" bIns="107575" lIns="107575" spcFirstLastPara="1" rIns="107575" wrap="square" tIns="10757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" name="Google Shape;121;p15"/>
                <p:cNvSpPr txBox="1"/>
                <p:nvPr/>
              </p:nvSpPr>
              <p:spPr>
                <a:xfrm>
                  <a:off x="76200" y="28575"/>
                  <a:ext cx="660300" cy="70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59775" lIns="59775" spcFirstLastPara="1" rIns="59775" wrap="square" tIns="59775">
                  <a:noAutofit/>
                </a:bodyPr>
                <a:lstStyle/>
                <a:p>
                  <a:pPr indent="0" lvl="0" marL="0" marR="0" rtl="0" algn="ctr">
                    <a:lnSpc>
                      <a:spcPct val="186611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117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22" name="Google Shape;122;p15"/>
              <p:cNvCxnSpPr>
                <a:endCxn id="121" idx="3"/>
              </p:cNvCxnSpPr>
              <p:nvPr/>
            </p:nvCxnSpPr>
            <p:spPr>
              <a:xfrm flipH="1" rot="10800000">
                <a:off x="14824498" y="3243281"/>
                <a:ext cx="494100" cy="21300"/>
              </a:xfrm>
              <a:prstGeom prst="straightConnector1">
                <a:avLst/>
              </a:prstGeom>
              <a:noFill/>
              <a:ln cap="flat" cmpd="sng" w="67250">
                <a:solidFill>
                  <a:srgbClr val="F5F5F7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</p:grpSp>
        <p:grpSp>
          <p:nvGrpSpPr>
            <p:cNvPr id="123" name="Google Shape;123;p15"/>
            <p:cNvGrpSpPr/>
            <p:nvPr/>
          </p:nvGrpSpPr>
          <p:grpSpPr>
            <a:xfrm>
              <a:off x="2191432" y="4131999"/>
              <a:ext cx="721782" cy="725018"/>
              <a:chOff x="14663257" y="2902024"/>
              <a:chExt cx="721782" cy="725018"/>
            </a:xfrm>
          </p:grpSpPr>
          <p:grpSp>
            <p:nvGrpSpPr>
              <p:cNvPr id="124" name="Google Shape;124;p15"/>
              <p:cNvGrpSpPr/>
              <p:nvPr/>
            </p:nvGrpSpPr>
            <p:grpSpPr>
              <a:xfrm>
                <a:off x="14663257" y="2902024"/>
                <a:ext cx="721782" cy="725018"/>
                <a:chOff x="1813" y="0"/>
                <a:chExt cx="809173" cy="812800"/>
              </a:xfrm>
            </p:grpSpPr>
            <p:sp>
              <p:nvSpPr>
                <p:cNvPr id="125" name="Google Shape;125;p15"/>
                <p:cNvSpPr/>
                <p:nvPr/>
              </p:nvSpPr>
              <p:spPr>
                <a:xfrm>
                  <a:off x="1813" y="0"/>
                  <a:ext cx="809173" cy="812800"/>
                </a:xfrm>
                <a:custGeom>
                  <a:rect b="b" l="l" r="r" t="t"/>
                  <a:pathLst>
                    <a:path extrusionOk="0" h="812800" w="809173">
                      <a:moveTo>
                        <a:pt x="404587" y="0"/>
                      </a:moveTo>
                      <a:cubicBezTo>
                        <a:pt x="628326" y="1001"/>
                        <a:pt x="809174" y="182659"/>
                        <a:pt x="809174" y="406400"/>
                      </a:cubicBezTo>
                      <a:cubicBezTo>
                        <a:pt x="809174" y="630141"/>
                        <a:pt x="628326" y="811799"/>
                        <a:pt x="404587" y="812800"/>
                      </a:cubicBezTo>
                      <a:cubicBezTo>
                        <a:pt x="180848" y="811799"/>
                        <a:pt x="0" y="630141"/>
                        <a:pt x="0" y="406400"/>
                      </a:cubicBezTo>
                      <a:cubicBezTo>
                        <a:pt x="0" y="182659"/>
                        <a:pt x="180848" y="1001"/>
                        <a:pt x="404587" y="0"/>
                      </a:cubicBezTo>
                      <a:close/>
                    </a:path>
                  </a:pathLst>
                </a:custGeom>
                <a:solidFill>
                  <a:srgbClr val="0D2243"/>
                </a:solidFill>
                <a:ln>
                  <a:noFill/>
                </a:ln>
              </p:spPr>
              <p:txBody>
                <a:bodyPr anchorCtr="0" anchor="ctr" bIns="107575" lIns="107575" spcFirstLastPara="1" rIns="107575" wrap="square" tIns="10757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" name="Google Shape;126;p15"/>
                <p:cNvSpPr txBox="1"/>
                <p:nvPr/>
              </p:nvSpPr>
              <p:spPr>
                <a:xfrm>
                  <a:off x="76200" y="28575"/>
                  <a:ext cx="660300" cy="70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59775" lIns="59775" spcFirstLastPara="1" rIns="59775" wrap="square" tIns="59775">
                  <a:noAutofit/>
                </a:bodyPr>
                <a:lstStyle/>
                <a:p>
                  <a:pPr indent="0" lvl="0" marL="0" marR="0" rtl="0" algn="ctr">
                    <a:lnSpc>
                      <a:spcPct val="186611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117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27" name="Google Shape;127;p15"/>
              <p:cNvCxnSpPr>
                <a:endCxn id="126" idx="3"/>
              </p:cNvCxnSpPr>
              <p:nvPr/>
            </p:nvCxnSpPr>
            <p:spPr>
              <a:xfrm flipH="1" rot="10800000">
                <a:off x="14824498" y="3243281"/>
                <a:ext cx="494100" cy="21300"/>
              </a:xfrm>
              <a:prstGeom prst="straightConnector1">
                <a:avLst/>
              </a:prstGeom>
              <a:noFill/>
              <a:ln cap="flat" cmpd="sng" w="67250">
                <a:solidFill>
                  <a:srgbClr val="F5F5F7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</p:grpSp>
        <p:grpSp>
          <p:nvGrpSpPr>
            <p:cNvPr id="128" name="Google Shape;128;p15"/>
            <p:cNvGrpSpPr/>
            <p:nvPr/>
          </p:nvGrpSpPr>
          <p:grpSpPr>
            <a:xfrm>
              <a:off x="2191432" y="4956599"/>
              <a:ext cx="721782" cy="725018"/>
              <a:chOff x="14663257" y="2902024"/>
              <a:chExt cx="721782" cy="725018"/>
            </a:xfrm>
          </p:grpSpPr>
          <p:grpSp>
            <p:nvGrpSpPr>
              <p:cNvPr id="129" name="Google Shape;129;p15"/>
              <p:cNvGrpSpPr/>
              <p:nvPr/>
            </p:nvGrpSpPr>
            <p:grpSpPr>
              <a:xfrm>
                <a:off x="14663257" y="2902024"/>
                <a:ext cx="721782" cy="725018"/>
                <a:chOff x="1813" y="0"/>
                <a:chExt cx="809173" cy="812800"/>
              </a:xfrm>
            </p:grpSpPr>
            <p:sp>
              <p:nvSpPr>
                <p:cNvPr id="130" name="Google Shape;130;p15"/>
                <p:cNvSpPr/>
                <p:nvPr/>
              </p:nvSpPr>
              <p:spPr>
                <a:xfrm>
                  <a:off x="1813" y="0"/>
                  <a:ext cx="809173" cy="812800"/>
                </a:xfrm>
                <a:custGeom>
                  <a:rect b="b" l="l" r="r" t="t"/>
                  <a:pathLst>
                    <a:path extrusionOk="0" h="812800" w="809173">
                      <a:moveTo>
                        <a:pt x="404587" y="0"/>
                      </a:moveTo>
                      <a:cubicBezTo>
                        <a:pt x="628326" y="1001"/>
                        <a:pt x="809174" y="182659"/>
                        <a:pt x="809174" y="406400"/>
                      </a:cubicBezTo>
                      <a:cubicBezTo>
                        <a:pt x="809174" y="630141"/>
                        <a:pt x="628326" y="811799"/>
                        <a:pt x="404587" y="812800"/>
                      </a:cubicBezTo>
                      <a:cubicBezTo>
                        <a:pt x="180848" y="811799"/>
                        <a:pt x="0" y="630141"/>
                        <a:pt x="0" y="406400"/>
                      </a:cubicBezTo>
                      <a:cubicBezTo>
                        <a:pt x="0" y="182659"/>
                        <a:pt x="180848" y="1001"/>
                        <a:pt x="404587" y="0"/>
                      </a:cubicBezTo>
                      <a:close/>
                    </a:path>
                  </a:pathLst>
                </a:custGeom>
                <a:solidFill>
                  <a:srgbClr val="0D2243"/>
                </a:solidFill>
                <a:ln>
                  <a:noFill/>
                </a:ln>
              </p:spPr>
              <p:txBody>
                <a:bodyPr anchorCtr="0" anchor="ctr" bIns="107575" lIns="107575" spcFirstLastPara="1" rIns="107575" wrap="square" tIns="10757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" name="Google Shape;131;p15"/>
                <p:cNvSpPr txBox="1"/>
                <p:nvPr/>
              </p:nvSpPr>
              <p:spPr>
                <a:xfrm>
                  <a:off x="76200" y="28575"/>
                  <a:ext cx="660300" cy="70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59775" lIns="59775" spcFirstLastPara="1" rIns="59775" wrap="square" tIns="59775">
                  <a:noAutofit/>
                </a:bodyPr>
                <a:lstStyle/>
                <a:p>
                  <a:pPr indent="0" lvl="0" marL="0" marR="0" rtl="0" algn="ctr">
                    <a:lnSpc>
                      <a:spcPct val="186611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117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32" name="Google Shape;132;p15"/>
              <p:cNvCxnSpPr>
                <a:endCxn id="131" idx="3"/>
              </p:cNvCxnSpPr>
              <p:nvPr/>
            </p:nvCxnSpPr>
            <p:spPr>
              <a:xfrm flipH="1" rot="10800000">
                <a:off x="14824498" y="3243281"/>
                <a:ext cx="494100" cy="21300"/>
              </a:xfrm>
              <a:prstGeom prst="straightConnector1">
                <a:avLst/>
              </a:prstGeom>
              <a:noFill/>
              <a:ln cap="flat" cmpd="sng" w="67250">
                <a:solidFill>
                  <a:srgbClr val="F5F5F7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</p:grpSp>
      </p:grpSp>
      <p:pic>
        <p:nvPicPr>
          <p:cNvPr id="133" name="Google Shape;133;p15"/>
          <p:cNvPicPr preferRelativeResize="0"/>
          <p:nvPr/>
        </p:nvPicPr>
        <p:blipFill rotWithShape="1">
          <a:blip r:embed="rId7">
            <a:alphaModFix/>
          </a:blip>
          <a:srcRect b="44653" l="6031" r="2993" t="31121"/>
          <a:stretch/>
        </p:blipFill>
        <p:spPr>
          <a:xfrm>
            <a:off x="750750" y="2140126"/>
            <a:ext cx="4624500" cy="1231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34" name="Google Shape;134;p15"/>
          <p:cNvPicPr preferRelativeResize="0"/>
          <p:nvPr/>
        </p:nvPicPr>
        <p:blipFill rotWithShape="1">
          <a:blip r:embed="rId7">
            <a:alphaModFix/>
          </a:blip>
          <a:srcRect b="33365" l="5888" r="28678" t="59466"/>
          <a:stretch/>
        </p:blipFill>
        <p:spPr>
          <a:xfrm>
            <a:off x="760352" y="3582664"/>
            <a:ext cx="4605300" cy="504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35" name="Google Shape;135;p15"/>
          <p:cNvSpPr/>
          <p:nvPr/>
        </p:nvSpPr>
        <p:spPr>
          <a:xfrm>
            <a:off x="5743669" y="3152776"/>
            <a:ext cx="1175100" cy="40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375" lIns="88375" spcFirstLastPara="1" rIns="88375" wrap="square" tIns="883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3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6" name="Google Shape;136;p15"/>
          <p:cNvSpPr/>
          <p:nvPr/>
        </p:nvSpPr>
        <p:spPr>
          <a:xfrm>
            <a:off x="10694746" y="3168651"/>
            <a:ext cx="1175100" cy="40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375" lIns="88375" spcFirstLastPara="1" rIns="88375" wrap="square" tIns="883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3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37" name="Google Shape;137;p15"/>
          <p:cNvPicPr preferRelativeResize="0"/>
          <p:nvPr/>
        </p:nvPicPr>
        <p:blipFill rotWithShape="1">
          <a:blip r:embed="rId8">
            <a:alphaModFix/>
          </a:blip>
          <a:srcRect b="13726" l="11548" r="13947" t="17055"/>
          <a:stretch/>
        </p:blipFill>
        <p:spPr>
          <a:xfrm>
            <a:off x="12153025" y="1754450"/>
            <a:ext cx="3483000" cy="3235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8" name="Google Shape;138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343109" y="6654204"/>
            <a:ext cx="3292865" cy="2963583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5"/>
          <p:cNvSpPr/>
          <p:nvPr/>
        </p:nvSpPr>
        <p:spPr>
          <a:xfrm>
            <a:off x="13748262" y="5184491"/>
            <a:ext cx="482400" cy="14697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375" lIns="88375" spcFirstLastPara="1" rIns="88375" wrap="square" tIns="883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3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40" name="Google Shape;140;p15"/>
          <p:cNvCxnSpPr/>
          <p:nvPr/>
        </p:nvCxnSpPr>
        <p:spPr>
          <a:xfrm flipH="1">
            <a:off x="14891338" y="6783675"/>
            <a:ext cx="984600" cy="960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1" name="Google Shape;141;p15"/>
          <p:cNvPicPr preferRelativeResize="0"/>
          <p:nvPr/>
        </p:nvPicPr>
        <p:blipFill rotWithShape="1">
          <a:blip r:embed="rId10">
            <a:alphaModFix/>
          </a:blip>
          <a:srcRect b="81790" l="8895" r="70162" t="3466"/>
          <a:stretch/>
        </p:blipFill>
        <p:spPr>
          <a:xfrm>
            <a:off x="14955513" y="5878100"/>
            <a:ext cx="1999200" cy="1016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2" name="Google Shape;142;p15"/>
          <p:cNvSpPr/>
          <p:nvPr/>
        </p:nvSpPr>
        <p:spPr>
          <a:xfrm flipH="1">
            <a:off x="10927333" y="7932276"/>
            <a:ext cx="1175100" cy="40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375" lIns="88375" spcFirstLastPara="1" rIns="88375" wrap="square" tIns="883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3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3" name="Google Shape;143;p15"/>
          <p:cNvSpPr/>
          <p:nvPr/>
        </p:nvSpPr>
        <p:spPr>
          <a:xfrm>
            <a:off x="15875950" y="4086975"/>
            <a:ext cx="2083200" cy="960000"/>
          </a:xfrm>
          <a:prstGeom prst="ellipse">
            <a:avLst/>
          </a:prstGeom>
          <a:solidFill>
            <a:srgbClr val="626466"/>
          </a:solidFill>
          <a:ln cap="flat" cmpd="sng" w="9525">
            <a:solidFill>
              <a:srgbClr val="6264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Download</a:t>
            </a:r>
            <a:endParaRPr b="1" sz="2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44" name="Google Shape;144;p15"/>
          <p:cNvCxnSpPr/>
          <p:nvPr/>
        </p:nvCxnSpPr>
        <p:spPr>
          <a:xfrm flipH="1">
            <a:off x="15645813" y="2714450"/>
            <a:ext cx="984600" cy="960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5" name="Google Shape;145;p15"/>
          <p:cNvSpPr/>
          <p:nvPr/>
        </p:nvSpPr>
        <p:spPr>
          <a:xfrm>
            <a:off x="15875950" y="1808875"/>
            <a:ext cx="2083200" cy="960000"/>
          </a:xfrm>
          <a:prstGeom prst="ellipse">
            <a:avLst/>
          </a:prstGeom>
          <a:solidFill>
            <a:srgbClr val="626466"/>
          </a:solidFill>
          <a:ln cap="flat" cmpd="sng" w="9525">
            <a:solidFill>
              <a:srgbClr val="6264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Upload</a:t>
            </a:r>
            <a:endParaRPr b="1" sz="2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46" name="Google Shape;146;p15"/>
          <p:cNvCxnSpPr>
            <a:stCxn id="143" idx="0"/>
          </p:cNvCxnSpPr>
          <p:nvPr/>
        </p:nvCxnSpPr>
        <p:spPr>
          <a:xfrm rot="10800000">
            <a:off x="15714550" y="3792675"/>
            <a:ext cx="1203000" cy="294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7" name="Google Shape;147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48225" y="6832687"/>
            <a:ext cx="2606600" cy="2606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8" name="Google Shape;148;p15"/>
          <p:cNvSpPr/>
          <p:nvPr/>
        </p:nvSpPr>
        <p:spPr>
          <a:xfrm flipH="1">
            <a:off x="6497508" y="7932276"/>
            <a:ext cx="1175100" cy="40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375" lIns="88375" spcFirstLastPara="1" rIns="88375" wrap="square" tIns="883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3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49" name="Google Shape;149;p15"/>
          <p:cNvPicPr preferRelativeResize="0"/>
          <p:nvPr/>
        </p:nvPicPr>
        <p:blipFill rotWithShape="1">
          <a:blip r:embed="rId12">
            <a:alphaModFix/>
          </a:blip>
          <a:srcRect b="0" l="18610" r="18791" t="0"/>
          <a:stretch/>
        </p:blipFill>
        <p:spPr>
          <a:xfrm>
            <a:off x="1866375" y="6393750"/>
            <a:ext cx="1376400" cy="1231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897300" y="7932274"/>
            <a:ext cx="1281300" cy="1281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flipH="1">
            <a:off x="4024399" y="6791763"/>
            <a:ext cx="2688451" cy="2688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15"/>
          <p:cNvCxnSpPr>
            <a:stCxn id="149" idx="3"/>
          </p:cNvCxnSpPr>
          <p:nvPr/>
        </p:nvCxnSpPr>
        <p:spPr>
          <a:xfrm>
            <a:off x="3242775" y="7009500"/>
            <a:ext cx="939000" cy="413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" name="Google Shape;153;p15"/>
          <p:cNvCxnSpPr/>
          <p:nvPr/>
        </p:nvCxnSpPr>
        <p:spPr>
          <a:xfrm flipH="1" rot="10800000">
            <a:off x="3289425" y="8274899"/>
            <a:ext cx="845700" cy="436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/>
          <p:nvPr/>
        </p:nvSpPr>
        <p:spPr>
          <a:xfrm>
            <a:off x="1633388" y="0"/>
            <a:ext cx="15021227" cy="1146239"/>
          </a:xfrm>
          <a:custGeom>
            <a:rect b="b" l="l" r="r" t="t"/>
            <a:pathLst>
              <a:path extrusionOk="0" h="200129" w="2263085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9" name="Google Shape;159;p16"/>
          <p:cNvSpPr txBox="1"/>
          <p:nvPr/>
        </p:nvSpPr>
        <p:spPr>
          <a:xfrm>
            <a:off x="3053050" y="-79900"/>
            <a:ext cx="135132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Implementation </a:t>
            </a:r>
            <a:r>
              <a:rPr b="1" lang="en-US" sz="80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Flow</a:t>
            </a:r>
            <a:r>
              <a:rPr b="1" lang="en-US" sz="80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Chart</a:t>
            </a:r>
            <a:endParaRPr/>
          </a:p>
        </p:txBody>
      </p:sp>
      <p:pic>
        <p:nvPicPr>
          <p:cNvPr id="160" name="Google Shape;16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8163" y="0"/>
            <a:ext cx="1146227" cy="11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6"/>
          <p:cNvSpPr/>
          <p:nvPr/>
        </p:nvSpPr>
        <p:spPr>
          <a:xfrm>
            <a:off x="5385550" y="3005175"/>
            <a:ext cx="1515300" cy="45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3B5ED"/>
          </a:solidFill>
          <a:ln cap="flat" cmpd="sng" w="9525">
            <a:solidFill>
              <a:srgbClr val="23B5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2" name="Google Shape;162;p16"/>
          <p:cNvSpPr/>
          <p:nvPr/>
        </p:nvSpPr>
        <p:spPr>
          <a:xfrm>
            <a:off x="1303975" y="2361675"/>
            <a:ext cx="3926400" cy="1970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Inter"/>
              <a:buAutoNum type="arabicPeriod"/>
            </a:pPr>
            <a:r>
              <a:rPr b="1" lang="en-US" sz="2500">
                <a:highlight>
                  <a:schemeClr val="lt1"/>
                </a:highlight>
                <a:latin typeface="Inter"/>
                <a:ea typeface="Inter"/>
                <a:cs typeface="Inter"/>
                <a:sym typeface="Inter"/>
              </a:rPr>
              <a:t>Download dataset from City of Chicago Data Portal</a:t>
            </a:r>
            <a:endParaRPr b="1" sz="2500">
              <a:highlight>
                <a:schemeClr val="lt1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3" name="Google Shape;163;p16"/>
          <p:cNvSpPr/>
          <p:nvPr/>
        </p:nvSpPr>
        <p:spPr>
          <a:xfrm>
            <a:off x="12764575" y="5463400"/>
            <a:ext cx="3801600" cy="1970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highlight>
                  <a:schemeClr val="lt1"/>
                </a:highlight>
                <a:latin typeface="Inter"/>
                <a:ea typeface="Inter"/>
                <a:cs typeface="Inter"/>
                <a:sym typeface="Inter"/>
              </a:rPr>
              <a:t>4. Create summary </a:t>
            </a:r>
            <a:r>
              <a:rPr b="1" lang="en-US" sz="2500">
                <a:highlight>
                  <a:schemeClr val="lt1"/>
                </a:highlight>
                <a:latin typeface="Inter"/>
                <a:ea typeface="Inter"/>
                <a:cs typeface="Inter"/>
                <a:sym typeface="Inter"/>
              </a:rPr>
              <a:t>tables</a:t>
            </a:r>
            <a:r>
              <a:rPr b="1" lang="en-US" sz="2500">
                <a:highlight>
                  <a:schemeClr val="lt1"/>
                </a:highlight>
                <a:latin typeface="Inter"/>
                <a:ea typeface="Inter"/>
                <a:cs typeface="Inter"/>
                <a:sym typeface="Inter"/>
              </a:rPr>
              <a:t> for analysis</a:t>
            </a:r>
            <a:endParaRPr b="1" sz="2500">
              <a:highlight>
                <a:schemeClr val="lt1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4" name="Google Shape;164;p16"/>
          <p:cNvSpPr/>
          <p:nvPr/>
        </p:nvSpPr>
        <p:spPr>
          <a:xfrm>
            <a:off x="6969600" y="5463525"/>
            <a:ext cx="3926400" cy="1970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highlight>
                  <a:schemeClr val="lt1"/>
                </a:highlight>
                <a:latin typeface="Inter"/>
                <a:ea typeface="Inter"/>
                <a:cs typeface="Inter"/>
                <a:sym typeface="Inter"/>
              </a:rPr>
              <a:t>5. Export results to CSV</a:t>
            </a:r>
            <a:endParaRPr b="1" sz="2500">
              <a:highlight>
                <a:schemeClr val="lt1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5" name="Google Shape;165;p16"/>
          <p:cNvSpPr/>
          <p:nvPr/>
        </p:nvSpPr>
        <p:spPr>
          <a:xfrm>
            <a:off x="1303975" y="5463400"/>
            <a:ext cx="3926400" cy="1970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highlight>
                  <a:schemeClr val="lt1"/>
                </a:highlight>
                <a:latin typeface="Inter"/>
                <a:ea typeface="Inter"/>
                <a:cs typeface="Inter"/>
                <a:sym typeface="Inter"/>
              </a:rPr>
              <a:t>6. Visualize data using Excel and Power BI</a:t>
            </a:r>
            <a:endParaRPr b="1" sz="2500">
              <a:highlight>
                <a:schemeClr val="lt1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6" name="Google Shape;166;p16"/>
          <p:cNvSpPr/>
          <p:nvPr/>
        </p:nvSpPr>
        <p:spPr>
          <a:xfrm>
            <a:off x="12639775" y="2361825"/>
            <a:ext cx="3926400" cy="1970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highlight>
                  <a:schemeClr val="lt1"/>
                </a:highlight>
                <a:latin typeface="Inter"/>
                <a:ea typeface="Inter"/>
                <a:cs typeface="Inter"/>
                <a:sym typeface="Inter"/>
              </a:rPr>
              <a:t>3. Create external tables in HiveQL</a:t>
            </a:r>
            <a:endParaRPr b="1" sz="2500">
              <a:highlight>
                <a:schemeClr val="lt1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7" name="Google Shape;167;p16"/>
          <p:cNvSpPr/>
          <p:nvPr/>
        </p:nvSpPr>
        <p:spPr>
          <a:xfrm>
            <a:off x="6969600" y="2361825"/>
            <a:ext cx="3926400" cy="1970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highlight>
                  <a:schemeClr val="lt1"/>
                </a:highlight>
                <a:latin typeface="Inter"/>
                <a:ea typeface="Inter"/>
                <a:cs typeface="Inter"/>
                <a:sym typeface="Inter"/>
              </a:rPr>
              <a:t>2. Upload dataset to HDFS</a:t>
            </a:r>
            <a:endParaRPr b="1" sz="2500">
              <a:highlight>
                <a:schemeClr val="lt1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8" name="Google Shape;168;p16"/>
          <p:cNvSpPr/>
          <p:nvPr/>
        </p:nvSpPr>
        <p:spPr>
          <a:xfrm>
            <a:off x="11036025" y="3005175"/>
            <a:ext cx="1515300" cy="45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3B5ED"/>
          </a:solidFill>
          <a:ln cap="flat" cmpd="sng" w="9525">
            <a:solidFill>
              <a:srgbClr val="23B5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9" name="Google Shape;169;p16"/>
          <p:cNvSpPr/>
          <p:nvPr/>
        </p:nvSpPr>
        <p:spPr>
          <a:xfrm rot="10800000">
            <a:off x="11049900" y="6505450"/>
            <a:ext cx="1515300" cy="45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3B5ED"/>
          </a:solidFill>
          <a:ln cap="flat" cmpd="sng" w="9525">
            <a:solidFill>
              <a:srgbClr val="23B5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0" name="Google Shape;170;p16"/>
          <p:cNvSpPr/>
          <p:nvPr/>
        </p:nvSpPr>
        <p:spPr>
          <a:xfrm rot="10800000">
            <a:off x="5372525" y="6505450"/>
            <a:ext cx="1472100" cy="45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3B5ED"/>
          </a:solidFill>
          <a:ln cap="flat" cmpd="sng" w="9525">
            <a:solidFill>
              <a:srgbClr val="23B5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1" name="Google Shape;171;p16"/>
          <p:cNvSpPr/>
          <p:nvPr/>
        </p:nvSpPr>
        <p:spPr>
          <a:xfrm>
            <a:off x="16654625" y="3100600"/>
            <a:ext cx="1390800" cy="41583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23B5ED"/>
          </a:solidFill>
          <a:ln cap="flat" cmpd="sng" w="9525">
            <a:solidFill>
              <a:srgbClr val="23B5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/>
          <p:nvPr/>
        </p:nvSpPr>
        <p:spPr>
          <a:xfrm>
            <a:off x="1491938" y="0"/>
            <a:ext cx="15304112" cy="1146239"/>
          </a:xfrm>
          <a:custGeom>
            <a:rect b="b" l="l" r="r" t="t"/>
            <a:pathLst>
              <a:path extrusionOk="0" h="200129" w="2263085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7" name="Google Shape;177;p17"/>
          <p:cNvSpPr txBox="1"/>
          <p:nvPr/>
        </p:nvSpPr>
        <p:spPr>
          <a:xfrm>
            <a:off x="3053050" y="-79900"/>
            <a:ext cx="141642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Implementation of Analysis</a:t>
            </a:r>
            <a:endParaRPr/>
          </a:p>
        </p:txBody>
      </p:sp>
      <p:pic>
        <p:nvPicPr>
          <p:cNvPr id="178" name="Google Shape;17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8163" y="0"/>
            <a:ext cx="1146227" cy="114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" name="Google Shape;179;p17"/>
          <p:cNvGrpSpPr/>
          <p:nvPr/>
        </p:nvGrpSpPr>
        <p:grpSpPr>
          <a:xfrm>
            <a:off x="424838" y="1986175"/>
            <a:ext cx="17438325" cy="9236750"/>
            <a:chOff x="646750" y="1902525"/>
            <a:chExt cx="17438325" cy="9236750"/>
          </a:xfrm>
        </p:grpSpPr>
        <p:sp>
          <p:nvSpPr>
            <p:cNvPr id="180" name="Google Shape;180;p17"/>
            <p:cNvSpPr/>
            <p:nvPr/>
          </p:nvSpPr>
          <p:spPr>
            <a:xfrm>
              <a:off x="646750" y="1902525"/>
              <a:ext cx="17141700" cy="74712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1" name="Google Shape;181;p17"/>
            <p:cNvSpPr txBox="1"/>
            <p:nvPr/>
          </p:nvSpPr>
          <p:spPr>
            <a:xfrm>
              <a:off x="943375" y="2303975"/>
              <a:ext cx="17141700" cy="883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b="1" lang="en-US" sz="43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S</a:t>
              </a:r>
              <a:r>
                <a:rPr b="1" lang="en-US" sz="42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tep 1:</a:t>
              </a:r>
              <a:r>
                <a:rPr lang="en-US" sz="42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 Downloaded the </a:t>
              </a:r>
              <a:r>
                <a:rPr i="1" lang="en-US" sz="42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Chicago Crimes 2001–Present</a:t>
              </a:r>
              <a:r>
                <a:rPr lang="en-US" sz="42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 dataset from the </a:t>
              </a:r>
              <a:r>
                <a:rPr lang="en-US" sz="4200" u="sng">
                  <a:solidFill>
                    <a:schemeClr val="hlink"/>
                  </a:solidFill>
                  <a:latin typeface="Inter"/>
                  <a:ea typeface="Inter"/>
                  <a:cs typeface="Inter"/>
                  <a:sym typeface="Inter"/>
                  <a:hlinkClick r:id="rId5"/>
                </a:rPr>
                <a:t>City of Chicago Data Portal</a:t>
              </a:r>
              <a:r>
                <a:rPr lang="en-US" sz="42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.</a:t>
              </a:r>
              <a:br>
                <a:rPr lang="en-US" sz="42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</a:br>
              <a:r>
                <a:rPr b="1" lang="en-US" sz="42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Step 2:</a:t>
              </a:r>
              <a:r>
                <a:rPr lang="en-US" sz="42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 Uploaded the CSV files to the Hadoop cluster (via HDFS).</a:t>
              </a:r>
              <a:br>
                <a:rPr lang="en-US" sz="42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</a:br>
              <a:r>
                <a:rPr b="1" lang="en-US" sz="42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Step 3:</a:t>
              </a:r>
              <a:r>
                <a:rPr lang="en-US" sz="42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 Created external Hive tables (chicago_raw, chicago_cleaned, and chicago_final) to store and manage data.</a:t>
              </a:r>
              <a:br>
                <a:rPr lang="en-US" sz="42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</a:br>
              <a:r>
                <a:rPr b="1" lang="en-US" sz="42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Step 4:</a:t>
              </a:r>
              <a:r>
                <a:rPr lang="en-US" sz="42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 Defined HiveQL schemas specifying key fields such as date, district, community area, latitude, longitude, and crime type.</a:t>
              </a:r>
              <a:endParaRPr sz="4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4500"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/>
          <p:nvPr/>
        </p:nvSpPr>
        <p:spPr>
          <a:xfrm>
            <a:off x="1491938" y="0"/>
            <a:ext cx="15304112" cy="1146239"/>
          </a:xfrm>
          <a:custGeom>
            <a:rect b="b" l="l" r="r" t="t"/>
            <a:pathLst>
              <a:path extrusionOk="0" h="200129" w="2263085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7" name="Google Shape;187;p18"/>
          <p:cNvSpPr txBox="1"/>
          <p:nvPr/>
        </p:nvSpPr>
        <p:spPr>
          <a:xfrm>
            <a:off x="2954400" y="88325"/>
            <a:ext cx="14164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Implementation of </a:t>
            </a:r>
            <a:r>
              <a:rPr b="1" lang="en-US" sz="60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Analysis</a:t>
            </a:r>
            <a:r>
              <a:rPr b="1" lang="en-US" sz="60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(Cont’d)</a:t>
            </a:r>
            <a:endParaRPr sz="60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88" name="Google Shape;1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8163" y="0"/>
            <a:ext cx="1146227" cy="114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p18"/>
          <p:cNvGrpSpPr/>
          <p:nvPr/>
        </p:nvGrpSpPr>
        <p:grpSpPr>
          <a:xfrm>
            <a:off x="655350" y="1896800"/>
            <a:ext cx="16977275" cy="7677600"/>
            <a:chOff x="772775" y="1863375"/>
            <a:chExt cx="16977275" cy="7677600"/>
          </a:xfrm>
        </p:grpSpPr>
        <p:sp>
          <p:nvSpPr>
            <p:cNvPr id="190" name="Google Shape;190;p18"/>
            <p:cNvSpPr/>
            <p:nvPr/>
          </p:nvSpPr>
          <p:spPr>
            <a:xfrm>
              <a:off x="772775" y="1863375"/>
              <a:ext cx="16275300" cy="76776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1" name="Google Shape;191;p18"/>
            <p:cNvSpPr txBox="1"/>
            <p:nvPr/>
          </p:nvSpPr>
          <p:spPr>
            <a:xfrm>
              <a:off x="972850" y="2310975"/>
              <a:ext cx="16777200" cy="723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b="1" lang="en-US" sz="42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Step 5:</a:t>
              </a:r>
              <a:r>
                <a:rPr lang="en-US" sz="42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 Cleaned data in Hive by removing null values, standardizing date formats, and selecting important columns.</a:t>
              </a:r>
              <a:br>
                <a:rPr lang="en-US" sz="42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</a:br>
              <a:r>
                <a:rPr b="1" lang="en-US" sz="42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Step 6: </a:t>
              </a:r>
              <a:r>
                <a:rPr lang="en-US" sz="42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Created summary tables to group data by year, district, time, and crime type.</a:t>
              </a:r>
              <a:br>
                <a:rPr lang="en-US" sz="42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</a:br>
              <a:r>
                <a:rPr b="1" lang="en-US" sz="42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Step 7: </a:t>
              </a:r>
              <a:r>
                <a:rPr lang="en-US" sz="42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Exported summary results to CSV for visualization.</a:t>
              </a:r>
              <a:br>
                <a:rPr lang="en-US" sz="42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</a:br>
              <a:r>
                <a:rPr b="1" lang="en-US" sz="42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Step 8:</a:t>
              </a:r>
              <a:r>
                <a:rPr lang="en-US" sz="42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 Built visualizations using Excel 3D Maps and Power BI dashboards to show spatial and time-based crime trends.</a:t>
              </a:r>
              <a:endParaRPr sz="4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t/>
              </a:r>
              <a:endParaRPr b="1" sz="420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ue and Green Modern Tech Branding Kit Presentation">
  <a:themeElements>
    <a:clrScheme name="Office">
      <a:dk1>
        <a:srgbClr val="0D2243"/>
      </a:dk1>
      <a:lt1>
        <a:srgbClr val="FFFFFF"/>
      </a:lt1>
      <a:dk2>
        <a:srgbClr val="888888"/>
      </a:dk2>
      <a:lt2>
        <a:srgbClr val="00FFA3"/>
      </a:lt2>
      <a:accent1>
        <a:srgbClr val="0D2243"/>
      </a:accent1>
      <a:accent2>
        <a:srgbClr val="F5F5F7"/>
      </a:accent2>
      <a:accent3>
        <a:srgbClr val="00FFA3"/>
      </a:accent3>
      <a:accent4>
        <a:srgbClr val="0D2243"/>
      </a:accent4>
      <a:accent5>
        <a:srgbClr val="98A1AF"/>
      </a:accent5>
      <a:accent6>
        <a:srgbClr val="F5F5F7"/>
      </a:accent6>
      <a:hlink>
        <a:srgbClr val="0D2243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